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720" r:id="rId2"/>
  </p:sldMasterIdLst>
  <p:notesMasterIdLst>
    <p:notesMasterId r:id="rId157"/>
  </p:notesMasterIdLst>
  <p:handoutMasterIdLst>
    <p:handoutMasterId r:id="rId158"/>
  </p:handoutMasterIdLst>
  <p:sldIdLst>
    <p:sldId id="318" r:id="rId3"/>
    <p:sldId id="310" r:id="rId4"/>
    <p:sldId id="285" r:id="rId5"/>
    <p:sldId id="320" r:id="rId6"/>
    <p:sldId id="321" r:id="rId7"/>
    <p:sldId id="319" r:id="rId8"/>
    <p:sldId id="322" r:id="rId9"/>
    <p:sldId id="324" r:id="rId10"/>
    <p:sldId id="323" r:id="rId11"/>
    <p:sldId id="325" r:id="rId12"/>
    <p:sldId id="327" r:id="rId13"/>
    <p:sldId id="326" r:id="rId14"/>
    <p:sldId id="328" r:id="rId15"/>
    <p:sldId id="329" r:id="rId16"/>
    <p:sldId id="330" r:id="rId17"/>
    <p:sldId id="332" r:id="rId18"/>
    <p:sldId id="331" r:id="rId19"/>
    <p:sldId id="333" r:id="rId20"/>
    <p:sldId id="334" r:id="rId21"/>
    <p:sldId id="336" r:id="rId22"/>
    <p:sldId id="337" r:id="rId23"/>
    <p:sldId id="338" r:id="rId24"/>
    <p:sldId id="339" r:id="rId25"/>
    <p:sldId id="341" r:id="rId26"/>
    <p:sldId id="340" r:id="rId27"/>
    <p:sldId id="342" r:id="rId28"/>
    <p:sldId id="345" r:id="rId29"/>
    <p:sldId id="344" r:id="rId30"/>
    <p:sldId id="343" r:id="rId31"/>
    <p:sldId id="346" r:id="rId32"/>
    <p:sldId id="348" r:id="rId33"/>
    <p:sldId id="350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60" r:id="rId42"/>
    <p:sldId id="361" r:id="rId43"/>
    <p:sldId id="362" r:id="rId44"/>
    <p:sldId id="363" r:id="rId45"/>
    <p:sldId id="364" r:id="rId46"/>
    <p:sldId id="366" r:id="rId47"/>
    <p:sldId id="367" r:id="rId48"/>
    <p:sldId id="368" r:id="rId49"/>
    <p:sldId id="369" r:id="rId50"/>
    <p:sldId id="370" r:id="rId51"/>
    <p:sldId id="351" r:id="rId52"/>
    <p:sldId id="371" r:id="rId53"/>
    <p:sldId id="373" r:id="rId54"/>
    <p:sldId id="372" r:id="rId55"/>
    <p:sldId id="374" r:id="rId56"/>
    <p:sldId id="375" r:id="rId57"/>
    <p:sldId id="376" r:id="rId58"/>
    <p:sldId id="378" r:id="rId59"/>
    <p:sldId id="313" r:id="rId60"/>
    <p:sldId id="379" r:id="rId61"/>
    <p:sldId id="380" r:id="rId62"/>
    <p:sldId id="479" r:id="rId63"/>
    <p:sldId id="381" r:id="rId64"/>
    <p:sldId id="383" r:id="rId65"/>
    <p:sldId id="384" r:id="rId66"/>
    <p:sldId id="387" r:id="rId67"/>
    <p:sldId id="283" r:id="rId68"/>
    <p:sldId id="284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82" r:id="rId77"/>
    <p:sldId id="396" r:id="rId78"/>
    <p:sldId id="395" r:id="rId79"/>
    <p:sldId id="385" r:id="rId80"/>
    <p:sldId id="386" r:id="rId81"/>
    <p:sldId id="398" r:id="rId82"/>
    <p:sldId id="397" r:id="rId83"/>
    <p:sldId id="400" r:id="rId84"/>
    <p:sldId id="399" r:id="rId85"/>
    <p:sldId id="403" r:id="rId86"/>
    <p:sldId id="404" r:id="rId87"/>
    <p:sldId id="406" r:id="rId88"/>
    <p:sldId id="401" r:id="rId89"/>
    <p:sldId id="402" r:id="rId90"/>
    <p:sldId id="410" r:id="rId91"/>
    <p:sldId id="411" r:id="rId92"/>
    <p:sldId id="412" r:id="rId93"/>
    <p:sldId id="415" r:id="rId94"/>
    <p:sldId id="414" r:id="rId95"/>
    <p:sldId id="416" r:id="rId96"/>
    <p:sldId id="417" r:id="rId97"/>
    <p:sldId id="418" r:id="rId98"/>
    <p:sldId id="419" r:id="rId99"/>
    <p:sldId id="420" r:id="rId100"/>
    <p:sldId id="421" r:id="rId101"/>
    <p:sldId id="422" r:id="rId102"/>
    <p:sldId id="423" r:id="rId103"/>
    <p:sldId id="425" r:id="rId104"/>
    <p:sldId id="424" r:id="rId105"/>
    <p:sldId id="426" r:id="rId106"/>
    <p:sldId id="427" r:id="rId107"/>
    <p:sldId id="428" r:id="rId108"/>
    <p:sldId id="429" r:id="rId109"/>
    <p:sldId id="431" r:id="rId110"/>
    <p:sldId id="430" r:id="rId111"/>
    <p:sldId id="432" r:id="rId112"/>
    <p:sldId id="433" r:id="rId113"/>
    <p:sldId id="434" r:id="rId114"/>
    <p:sldId id="436" r:id="rId115"/>
    <p:sldId id="437" r:id="rId116"/>
    <p:sldId id="438" r:id="rId117"/>
    <p:sldId id="439" r:id="rId118"/>
    <p:sldId id="440" r:id="rId119"/>
    <p:sldId id="441" r:id="rId120"/>
    <p:sldId id="442" r:id="rId121"/>
    <p:sldId id="443" r:id="rId122"/>
    <p:sldId id="444" r:id="rId123"/>
    <p:sldId id="446" r:id="rId124"/>
    <p:sldId id="450" r:id="rId125"/>
    <p:sldId id="447" r:id="rId126"/>
    <p:sldId id="448" r:id="rId127"/>
    <p:sldId id="449" r:id="rId128"/>
    <p:sldId id="457" r:id="rId129"/>
    <p:sldId id="459" r:id="rId130"/>
    <p:sldId id="458" r:id="rId131"/>
    <p:sldId id="461" r:id="rId132"/>
    <p:sldId id="462" r:id="rId133"/>
    <p:sldId id="463" r:id="rId134"/>
    <p:sldId id="451" r:id="rId135"/>
    <p:sldId id="335" r:id="rId136"/>
    <p:sldId id="453" r:id="rId137"/>
    <p:sldId id="454" r:id="rId138"/>
    <p:sldId id="455" r:id="rId139"/>
    <p:sldId id="456" r:id="rId140"/>
    <p:sldId id="480" r:id="rId141"/>
    <p:sldId id="481" r:id="rId142"/>
    <p:sldId id="464" r:id="rId143"/>
    <p:sldId id="465" r:id="rId144"/>
    <p:sldId id="467" r:id="rId145"/>
    <p:sldId id="468" r:id="rId146"/>
    <p:sldId id="469" r:id="rId147"/>
    <p:sldId id="471" r:id="rId148"/>
    <p:sldId id="472" r:id="rId149"/>
    <p:sldId id="475" r:id="rId150"/>
    <p:sldId id="474" r:id="rId151"/>
    <p:sldId id="473" r:id="rId152"/>
    <p:sldId id="476" r:id="rId153"/>
    <p:sldId id="477" r:id="rId154"/>
    <p:sldId id="478" r:id="rId155"/>
    <p:sldId id="315" r:id="rId15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B2938"/>
    <a:srgbClr val="F3B001"/>
    <a:srgbClr val="F5F6F6"/>
    <a:srgbClr val="E5E8E8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86420"/>
  </p:normalViewPr>
  <p:slideViewPr>
    <p:cSldViewPr snapToGrid="0" snapToObjects="1">
      <p:cViewPr varScale="1">
        <p:scale>
          <a:sx n="85" d="100"/>
          <a:sy n="85" d="100"/>
        </p:scale>
        <p:origin x="59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3" name="Google Shape;573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1" name="Google Shape;941;p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8" name="Google Shape;948;p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6" name="Google Shape;956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4" name="Google Shape;964;p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2" name="Google Shape;972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2" name="Google Shape;972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2324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2" name="Google Shape;972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820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2" name="Google Shape;972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3402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2" name="Google Shape;972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717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2" name="Google Shape;972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3949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2" name="Google Shape;972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979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2" name="Google Shape;972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2333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745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530812-383E-7E4D-A8D0-232A54CBB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822476" cy="15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712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3D0628-0511-4DF1-82DD-6973397436D1}"/>
              </a:ext>
            </a:extLst>
          </p:cNvPr>
          <p:cNvSpPr/>
          <p:nvPr userDrawn="1"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C63F98-288D-4BC0-935B-8E4DC2E638E6}"/>
              </a:ext>
            </a:extLst>
          </p:cNvPr>
          <p:cNvSpPr/>
          <p:nvPr userDrawn="1"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247798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08DCE283-DAD8-4014-80DE-903C48F14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8E9C6543-A16E-43D3-B08B-46849D7A4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3" name="Номер слайда 4">
            <a:extLst>
              <a:ext uri="{FF2B5EF4-FFF2-40B4-BE49-F238E27FC236}">
                <a16:creationId xmlns:a16="http://schemas.microsoft.com/office/drawing/2014/main" id="{DB1F7A94-1EDD-4477-846E-D827AB34A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923704-2941-48AB-9DC1-4F5C173DDE95}"/>
              </a:ext>
            </a:extLst>
          </p:cNvPr>
          <p:cNvSpPr/>
          <p:nvPr userDrawn="1"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Варианты графиков и диаграмм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28AEB9E8-F088-4AE4-8D60-ACBCF903F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492655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64978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№2.2 Разворот слева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Напоминание оставить отзыв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94677" y="259910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143" t="5844" r="38530" b="77678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FF960CE-A683-4F54-B47E-C4F50513A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76F31341-EFED-6A4D-84F6-C58947C1E0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1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9DCEF-8B53-42A6-A37D-FD1F5129B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50" y="1034349"/>
            <a:ext cx="7703507" cy="6858000"/>
          </a:xfrm>
          <a:prstGeom prst="rect">
            <a:avLst/>
          </a:prstGeom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EBBF6-51FE-48CC-AB6E-A8BA5771B73A}"/>
              </a:ext>
            </a:extLst>
          </p:cNvPr>
          <p:cNvSpPr txBox="1"/>
          <p:nvPr userDrawn="1"/>
        </p:nvSpPr>
        <p:spPr>
          <a:xfrm>
            <a:off x="817872" y="2922101"/>
            <a:ext cx="4473661" cy="757680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СПАСИБО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8C00-5764-41F2-924F-9CCEA21390DE}"/>
              </a:ext>
            </a:extLst>
          </p:cNvPr>
          <p:cNvSpPr txBox="1"/>
          <p:nvPr userDrawn="1"/>
        </p:nvSpPr>
        <p:spPr>
          <a:xfrm>
            <a:off x="830483" y="3685902"/>
            <a:ext cx="5984655" cy="1769274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54566445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EC6C39-4AD2-4678-8EC9-EDA4E67901B4}"/>
              </a:ext>
            </a:extLst>
          </p:cNvPr>
          <p:cNvSpPr/>
          <p:nvPr userDrawn="1"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домашнего задания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23">
            <a:extLst>
              <a:ext uri="{FF2B5EF4-FFF2-40B4-BE49-F238E27FC236}">
                <a16:creationId xmlns:a16="http://schemas.microsoft.com/office/drawing/2014/main" id="{A4BE8CC6-E33C-45D3-88A6-1E0F4340C3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13" name="Текст 23">
            <a:extLst>
              <a:ext uri="{FF2B5EF4-FFF2-40B4-BE49-F238E27FC236}">
                <a16:creationId xmlns:a16="http://schemas.microsoft.com/office/drawing/2014/main" id="{385197B8-6CEB-4E87-B106-D0533389C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16" name="Текст 23">
            <a:extLst>
              <a:ext uri="{FF2B5EF4-FFF2-40B4-BE49-F238E27FC236}">
                <a16:creationId xmlns:a16="http://schemas.microsoft.com/office/drawing/2014/main" id="{2800D370-A678-4FC0-9DE7-B954873676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Срок сдачи</a:t>
            </a:r>
          </a:p>
        </p:txBody>
      </p:sp>
      <p:sp>
        <p:nvSpPr>
          <p:cNvPr id="18" name="Текст 23">
            <a:extLst>
              <a:ext uri="{FF2B5EF4-FFF2-40B4-BE49-F238E27FC236}">
                <a16:creationId xmlns:a16="http://schemas.microsoft.com/office/drawing/2014/main" id="{0FF922A6-D9A8-4194-BC3C-1402B948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Список литературы</a:t>
            </a:r>
          </a:p>
        </p:txBody>
      </p:sp>
      <p:sp>
        <p:nvSpPr>
          <p:cNvPr id="2" name="Прямоугольник: усеченные верхние углы 1">
            <a:extLst>
              <a:ext uri="{FF2B5EF4-FFF2-40B4-BE49-F238E27FC236}">
                <a16:creationId xmlns:a16="http://schemas.microsoft.com/office/drawing/2014/main" id="{43AF9668-17AB-4A44-A5E8-B8C6E2F2717B}"/>
              </a:ext>
            </a:extLst>
          </p:cNvPr>
          <p:cNvSpPr/>
          <p:nvPr userDrawn="1"/>
        </p:nvSpPr>
        <p:spPr>
          <a:xfrm>
            <a:off x="982568" y="4884407"/>
            <a:ext cx="4150539" cy="468000"/>
          </a:xfrm>
          <a:prstGeom prst="snip2SameRect">
            <a:avLst>
              <a:gd name="adj1" fmla="val 18846"/>
              <a:gd name="adj2" fmla="val 1994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Текст 23">
            <a:extLst>
              <a:ext uri="{FF2B5EF4-FFF2-40B4-BE49-F238E27FC236}">
                <a16:creationId xmlns:a16="http://schemas.microsoft.com/office/drawing/2014/main" id="{B2A9191D-56DB-4D07-B441-D9C64DD76B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Номер домашнего задания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4F83286C-8A82-4E4C-9840-2248E37B3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90054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250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5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5879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5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976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00300"/>
            <a:ext cx="921952" cy="44577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sp>
        <p:nvSpPr>
          <p:cNvPr id="23" name="Текст 21">
            <a:extLst>
              <a:ext uri="{FF2B5EF4-FFF2-40B4-BE49-F238E27FC236}">
                <a16:creationId xmlns:a16="http://schemas.microsoft.com/office/drawing/2014/main" id="{B802235D-74FE-4E4A-8D03-2399A46EF6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51826" y="5925324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54D97AA-C245-DC40-B0C6-219AB71D8A13}"/>
              </a:ext>
            </a:extLst>
          </p:cNvPr>
          <p:cNvSpPr/>
          <p:nvPr userDrawn="1"/>
        </p:nvSpPr>
        <p:spPr>
          <a:xfrm>
            <a:off x="0" y="-62771"/>
            <a:ext cx="3412671" cy="1878885"/>
          </a:xfrm>
          <a:prstGeom prst="rect">
            <a:avLst/>
          </a:prstGeom>
          <a:solidFill>
            <a:srgbClr val="FB2938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38754C4-120A-754F-BDDC-FC92A8D34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6" y="231804"/>
            <a:ext cx="2296973" cy="12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5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6947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434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8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764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5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5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5022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6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6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60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2638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6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6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6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0636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6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2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5886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6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6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6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63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29999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6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64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64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64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64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64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12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F40155-B6C4-40D1-AEBB-088531A99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497249"/>
            <a:ext cx="2565332" cy="301298"/>
          </a:xfrm>
          <a:prstGeom prst="rect">
            <a:avLst/>
          </a:prstGeom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sp>
        <p:nvSpPr>
          <p:cNvPr id="23" name="Текст 21">
            <a:extLst>
              <a:ext uri="{FF2B5EF4-FFF2-40B4-BE49-F238E27FC236}">
                <a16:creationId xmlns:a16="http://schemas.microsoft.com/office/drawing/2014/main" id="{B802235D-74FE-4E4A-8D03-2399A46EF6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51826" y="5925324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527566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5BEDAD-3EA6-884D-A952-1A1F8F646F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532889"/>
            <a:ext cx="2255993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21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pos="2664" userDrawn="1">
          <p15:clr>
            <a:srgbClr val="FBAE40"/>
          </p15:clr>
        </p15:guide>
        <p15:guide id="4" pos="10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2542EF-FA0D-4222-9628-1B54ABA2D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87" y="2416919"/>
            <a:ext cx="1841486" cy="419097"/>
          </a:xfrm>
          <a:prstGeom prst="rect">
            <a:avLst/>
          </a:prstGeom>
        </p:spPr>
      </p:pic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3ECD2-03E1-264E-9B11-F906BA301F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910">
            <a:off x="278202" y="2345788"/>
            <a:ext cx="5049832" cy="4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71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B02554-818E-41BE-BD26-0B73CEF5D5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93" y="2500827"/>
            <a:ext cx="1473146" cy="190493"/>
          </a:xfrm>
          <a:prstGeom prst="rect">
            <a:avLst/>
          </a:prstGeom>
        </p:spPr>
      </p:pic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54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0B67E7-2B3B-4D6F-BDBD-AF135E7447C1}"/>
              </a:ext>
            </a:extLst>
          </p:cNvPr>
          <p:cNvSpPr/>
          <p:nvPr userDrawn="1"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0" name="Рисунок 720" descr="Рисунок 720">
            <a:extLst>
              <a:ext uri="{FF2B5EF4-FFF2-40B4-BE49-F238E27FC236}">
                <a16:creationId xmlns:a16="http://schemas.microsoft.com/office/drawing/2014/main" id="{A2E690C8-3236-4C2E-89B2-156E4900A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FF82D-730E-4C89-96D0-831E474680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1" y="1619274"/>
            <a:ext cx="6000900" cy="3215094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883A3631-D293-40C4-8BF3-EF27974DFF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" y="1196862"/>
            <a:ext cx="6837007" cy="5939411"/>
          </a:xfrm>
          <a:prstGeom prst="rect">
            <a:avLst/>
          </a:prstGeom>
        </p:spPr>
      </p:pic>
      <p:sp>
        <p:nvSpPr>
          <p:cNvPr id="46" name="Прямая соединительная линия 18">
            <a:extLst>
              <a:ext uri="{FF2B5EF4-FFF2-40B4-BE49-F238E27FC236}">
                <a16:creationId xmlns:a16="http://schemas.microsoft.com/office/drawing/2014/main" id="{D69EB257-D67E-4971-9627-C58CA3E65C8C}"/>
              </a:ext>
            </a:extLst>
          </p:cNvPr>
          <p:cNvSpPr/>
          <p:nvPr userDrawn="1"/>
        </p:nvSpPr>
        <p:spPr>
          <a:xfrm>
            <a:off x="7487278" y="153252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7" name="Объект 11">
            <a:extLst>
              <a:ext uri="{FF2B5EF4-FFF2-40B4-BE49-F238E27FC236}">
                <a16:creationId xmlns:a16="http://schemas.microsoft.com/office/drawing/2014/main" id="{81E247E0-D494-45A3-8939-9A38C290DB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48" name="Текст 23">
            <a:extLst>
              <a:ext uri="{FF2B5EF4-FFF2-40B4-BE49-F238E27FC236}">
                <a16:creationId xmlns:a16="http://schemas.microsoft.com/office/drawing/2014/main" id="{D79F8064-C992-4171-A9BC-C56E9F76F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D2F933C9-52E2-445A-855A-B84520E67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B79F5-784A-474E-B90B-0B7B0E822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2" b="19954"/>
          <a:stretch/>
        </p:blipFill>
        <p:spPr>
          <a:xfrm>
            <a:off x="0" y="0"/>
            <a:ext cx="6737684" cy="6858000"/>
          </a:xfrm>
          <a:prstGeom prst="rect">
            <a:avLst/>
          </a:prstGeom>
        </p:spPr>
      </p:pic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Краткие пояснения к разделу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Разделительный</a:t>
            </a:r>
          </a:p>
          <a:p>
            <a:pPr lvl="0"/>
            <a:r>
              <a:rPr lang="ru-RU" dirty="0"/>
              <a:t>слайд</a:t>
            </a:r>
          </a:p>
        </p:txBody>
      </p: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DD22F084-2EEF-4FE2-A99C-3D8CBDB2B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7073" t="10701" r="26244" b="34188"/>
          <a:stretch/>
        </p:blipFill>
        <p:spPr>
          <a:xfrm rot="16200000">
            <a:off x="8770924" y="-2674922"/>
            <a:ext cx="746154" cy="609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6151DC-3F70-4AA7-9835-116CEA767BEA}"/>
              </a:ext>
            </a:extLst>
          </p:cNvPr>
          <p:cNvSpPr/>
          <p:nvPr userDrawn="1"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4DC6CE0-E875-4FB2-BF28-C71D6869F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buClr>
                <a:srgbClr val="FB2938"/>
              </a:buClr>
              <a:buFont typeface="+mj-lt"/>
              <a:buAutoNum type="arabicPeriod"/>
              <a:defRPr lang="ru-RU" sz="1800" smtClean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marL="228600" lvl="0" indent="-228600" eaLnBrk="1" fontAlgn="auto" hangingPunct="1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Содержание занятия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763026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393D4-1CD0-4104-AF77-8F24AB62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51" r:id="rId2"/>
    <p:sldLayoutId id="2147483718" r:id="rId3"/>
    <p:sldLayoutId id="2147483717" r:id="rId4"/>
    <p:sldLayoutId id="2147483716" r:id="rId5"/>
    <p:sldLayoutId id="2147483714" r:id="rId6"/>
    <p:sldLayoutId id="2147483701" r:id="rId7"/>
    <p:sldLayoutId id="2147483652" r:id="rId8"/>
    <p:sldLayoutId id="2147483707" r:id="rId9"/>
    <p:sldLayoutId id="2147483703" r:id="rId10"/>
    <p:sldLayoutId id="2147483708" r:id="rId11"/>
    <p:sldLayoutId id="2147483709" r:id="rId12"/>
    <p:sldLayoutId id="2147483710" r:id="rId13"/>
    <p:sldLayoutId id="2147483712" r:id="rId14"/>
    <p:sldLayoutId id="2147483713" r:id="rId15"/>
    <p:sldLayoutId id="2147483706" r:id="rId16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6"/>
          <p:cNvSpPr txBox="1">
            <a:spLocks noGrp="1"/>
          </p:cNvSpPr>
          <p:nvPr>
            <p:ph type="body" idx="1"/>
          </p:nvPr>
        </p:nvSpPr>
        <p:spPr>
          <a:xfrm>
            <a:off x="982440" y="1978560"/>
            <a:ext cx="9725760" cy="374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8" name="Google Shape;248;p106"/>
          <p:cNvSpPr txBox="1">
            <a:spLocks noGrp="1"/>
          </p:cNvSpPr>
          <p:nvPr>
            <p:ph type="body" idx="2"/>
          </p:nvPr>
        </p:nvSpPr>
        <p:spPr>
          <a:xfrm>
            <a:off x="982440" y="788760"/>
            <a:ext cx="9725760" cy="8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9" name="Google Shape;249;p106"/>
          <p:cNvSpPr/>
          <p:nvPr/>
        </p:nvSpPr>
        <p:spPr>
          <a:xfrm>
            <a:off x="982440" y="324720"/>
            <a:ext cx="107964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FB2A38"/>
            </a:solidFill>
            <a:prstDash val="solid"/>
            <a:miter lim="8000"/>
            <a:headEnd type="none" w="sm" len="sm"/>
            <a:tailEnd type="none" w="sm" len="sm"/>
          </a:ln>
        </p:spPr>
      </p:sp>
      <p:pic>
        <p:nvPicPr>
          <p:cNvPr id="250" name="Google Shape;250;p106"/>
          <p:cNvPicPr preferRelativeResize="0"/>
          <p:nvPr/>
        </p:nvPicPr>
        <p:blipFill rotWithShape="1">
          <a:blip r:embed="rId14">
            <a:alphaModFix/>
          </a:blip>
          <a:srcRect l="54791" t="2982" r="38531" b="65086"/>
          <a:stretch/>
        </p:blipFill>
        <p:spPr>
          <a:xfrm>
            <a:off x="-181440" y="1612440"/>
            <a:ext cx="621360" cy="29437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6"/>
          <p:cNvSpPr txBox="1">
            <a:spLocks noGrp="1"/>
          </p:cNvSpPr>
          <p:nvPr>
            <p:ph type="sldNum" idx="12"/>
          </p:nvPr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None/>
              <a:defRPr sz="4800" b="1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buNone/>
              <a:defRPr sz="4800" b="1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buNone/>
              <a:defRPr sz="4800" b="1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buNone/>
              <a:defRPr sz="4800" b="1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buNone/>
              <a:defRPr sz="4800" b="1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buNone/>
              <a:defRPr sz="4800" b="1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buNone/>
              <a:defRPr sz="4800" b="1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buNone/>
              <a:defRPr sz="4800" b="1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buNone/>
              <a:defRPr sz="4800" b="1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10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1700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guide/topics/sensors/sensors_overview#sensors-intro" TargetMode="Externa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codelabs/android-paging/blob/step13-19_network_and_database/app/src/main/java/com/example/android/codelabs/paging/data/GithubRemoteMediator.kt" TargetMode="Externa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6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9.mp4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146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8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82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1.mp4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84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8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github.com/android/architecture-components-samples/blob/8f4936b34ec84f7f058fba9732b8692e97c65d8f/NavigationAdvancedSample/app/src/main/java/com/example/android/navigationadvancedsample/NavigationExtensions.kt" TargetMode="Externa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4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eveloper.android.com/training/location/geofencing" TargetMode="Externa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android-sdk/get-api-key?hl=ru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google/maps-apis/studio/style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8991ADA-59B2-034E-AC2D-008A27BB60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1826" y="5409601"/>
            <a:ext cx="5799600" cy="332072"/>
          </a:xfrm>
        </p:spPr>
        <p:txBody>
          <a:bodyPr/>
          <a:lstStyle/>
          <a:p>
            <a:r>
              <a:rPr lang="ru-RU" dirty="0" err="1"/>
              <a:t>Асхар</a:t>
            </a:r>
            <a:r>
              <a:rPr lang="ru-RU" dirty="0"/>
              <a:t> Айдаров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98B835-BDAB-3740-B0C3-159C2F180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Популярные библиотеки и фичи </a:t>
            </a:r>
            <a:r>
              <a:rPr lang="ru-RU" dirty="0" err="1"/>
              <a:t>Android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41918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Paging3. </a:t>
            </a:r>
            <a:r>
              <a:rPr lang="en-US" dirty="0" err="1"/>
              <a:t>PagingSource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</a:t>
            </a:fld>
            <a:endParaRPr lang="ru-RU" dirty="0"/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DDA088B2-13D3-4D4A-BC05-65B268314C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6284" y="2884559"/>
            <a:ext cx="3145548" cy="1088882"/>
          </a:xfrm>
        </p:spPr>
        <p:txBody>
          <a:bodyPr/>
          <a:lstStyle/>
          <a:p>
            <a:r>
              <a:rPr lang="ru-RU" dirty="0" err="1"/>
              <a:t>PagingSource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источник данных. Сеть или локальное хранилище</a:t>
            </a:r>
            <a:r>
              <a:rPr lang="en-US" dirty="0"/>
              <a:t>.</a:t>
            </a:r>
            <a:endParaRPr lang="ru-RU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5D62D5-5472-4F0D-ABE1-B6692AFDF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188" y="1207139"/>
            <a:ext cx="7300403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CatsPagingSource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catsApiMapper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CatsApiMapper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: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PagingSource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jumpingSupported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Boolean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getRefreshKey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PagingState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&gt;) =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state.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anchorPosition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let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anchorPosition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state.closestPageToPosition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anchorPosition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prevKey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plus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?: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state.closestPageToPosition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anchorPosition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nextKey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minus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suspend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load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params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LoadParams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&gt;):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LoadResult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params.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key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catsResponse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catsApiMapper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.getCatsFromPage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params.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loadSize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nextPage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catsResponse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cats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size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params.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loadSize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prevPage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LoadResult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data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catsResponse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prevKey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prevPage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nextKey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nextPage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itemsBefore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catsResponse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beforeItemsCount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itemsAfter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catsResponse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afterItemsCount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catch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error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Throwable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LoadResult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.Error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error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116837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Camera X. Take photo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100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B4EF51-93A9-4C4C-9CB7-4FDF3E1E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69" y="1410750"/>
            <a:ext cx="9972476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takePhoto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imageCapture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imageCapture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photoFile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File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getFile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outputOptions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ImageCapture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OutputFileOptions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photoFile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setMetadata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ImageCapture.Metadata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())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imageCapture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.takePicture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outputOptions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mainThreadExecutor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ImageCapture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OnImageSavedCallback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onError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ImageCaptureException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"Photo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capture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failed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${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message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onImageSaved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output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ImageCapture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OutputFileResults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savedUri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output.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savedUri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Uri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.fromFile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photoFile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"Photo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capture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succeeded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savedUri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})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603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Camera X. Result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101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video_2021-10-02_19-43-37">
            <a:hlinkClick r:id="" action="ppaction://media"/>
            <a:extLst>
              <a:ext uri="{FF2B5EF4-FFF2-40B4-BE49-F238E27FC236}">
                <a16:creationId xmlns:a16="http://schemas.microsoft.com/office/drawing/2014/main" id="{62AAA679-1B89-411B-9C5A-49E3BC636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9485" y="1281595"/>
            <a:ext cx="2412462" cy="522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80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Sensors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102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1714438"/>
            <a:ext cx="10965567" cy="37186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 err="1"/>
              <a:t>Android</a:t>
            </a:r>
            <a:r>
              <a:rPr lang="ru-RU" dirty="0"/>
              <a:t> поддерживает следующие датчики: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движения (акселерометры, гироскопы и </a:t>
            </a:r>
            <a:r>
              <a:rPr lang="ru-RU" dirty="0" err="1"/>
              <a:t>тд</a:t>
            </a:r>
            <a:r>
              <a:rPr lang="ru-RU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положения (магнитометр)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окружающей среды (датчики для измерения температуры и атмосферного давления, освещенности и влажности)</a:t>
            </a:r>
          </a:p>
          <a:p>
            <a:endParaRPr lang="ru-RU" dirty="0"/>
          </a:p>
          <a:p>
            <a:r>
              <a:rPr lang="ru-RU" dirty="0"/>
              <a:t>Датчики разделяют на аппаратные и программные. </a:t>
            </a:r>
          </a:p>
          <a:p>
            <a:r>
              <a:rPr lang="ru-RU" dirty="0"/>
              <a:t>Программные лишь имитируют аппаратные, получая данные от нескольких аппаратных.</a:t>
            </a:r>
          </a:p>
          <a:p>
            <a:endParaRPr lang="ru-RU" dirty="0"/>
          </a:p>
          <a:p>
            <a:r>
              <a:rPr lang="ru-RU" dirty="0">
                <a:hlinkClick r:id="rId2"/>
              </a:rPr>
              <a:t>Полный список датчиков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86645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Sensors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103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1714438"/>
            <a:ext cx="10965567" cy="37186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/>
              <a:t>Классы для работы с сенсорами: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/>
              <a:t>SensorManager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/>
              <a:t>Sensor</a:t>
            </a:r>
            <a:r>
              <a:rPr lang="ru-RU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/>
              <a:t>SensorEvent</a:t>
            </a:r>
            <a:r>
              <a:rPr lang="ru-RU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/>
              <a:t>SensorEventListener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0053475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Sensors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104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uses-feature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android.hardware.sensor.light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:required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true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F0BF2-8E37-4EAE-A943-44B391441EEA}"/>
              </a:ext>
            </a:extLst>
          </p:cNvPr>
          <p:cNvSpPr txBox="1"/>
          <p:nvPr/>
        </p:nvSpPr>
        <p:spPr>
          <a:xfrm>
            <a:off x="859488" y="1867841"/>
            <a:ext cx="618329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AndroidManifest.xml</a:t>
            </a:r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E28103-609B-408B-B0DA-13FB5462A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74" y="3653333"/>
            <a:ext cx="7388561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sensorManager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getSystemService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SENSOR_SERVICE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SensorManager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//доступные датчики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sensorList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sensorManager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.getSensorList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Sensor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TYPE_ALL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light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sensorManager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.getDefaultSensor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Sensor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TYPE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en-US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LIGHT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524F9-3908-4FFE-8960-D1595717FBFE}"/>
              </a:ext>
            </a:extLst>
          </p:cNvPr>
          <p:cNvSpPr txBox="1"/>
          <p:nvPr/>
        </p:nvSpPr>
        <p:spPr>
          <a:xfrm>
            <a:off x="982569" y="3244334"/>
            <a:ext cx="618329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/>
              <a:t>В коде</a:t>
            </a:r>
          </a:p>
        </p:txBody>
      </p:sp>
    </p:spTree>
    <p:extLst>
      <p:ext uri="{BB962C8B-B14F-4D97-AF65-F5344CB8AC3E}">
        <p14:creationId xmlns:p14="http://schemas.microsoft.com/office/powerpoint/2010/main" val="1747609691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Sensors. Callback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105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0C776-5CC2-4776-BBF5-B1313984F1AE}"/>
              </a:ext>
            </a:extLst>
          </p:cNvPr>
          <p:cNvSpPr txBox="1"/>
          <p:nvPr/>
        </p:nvSpPr>
        <p:spPr>
          <a:xfrm>
            <a:off x="1080223" y="2269480"/>
            <a:ext cx="11286371" cy="3816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ru-RU" sz="1600" b="0" i="0" spc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ru-RU" sz="1600" b="0" i="0" spc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sensorEventCallback</a:t>
            </a:r>
            <a:r>
              <a:rPr lang="ru-RU" sz="1600" b="0" i="0" spc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ru-RU" sz="1600" b="0" i="0" spc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SensorEventCallback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() {</a:t>
            </a:r>
            <a:b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override</a:t>
            </a:r>
            <a:r>
              <a:rPr lang="ru-RU" sz="1600" b="0" i="0" spc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fun</a:t>
            </a:r>
            <a:r>
              <a:rPr lang="ru-RU" sz="1600" b="0" i="0" spc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onSensorChanged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SensorEvent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?) {</a:t>
            </a:r>
            <a:b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Log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.d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600" b="0" i="0" spc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onSensorChanged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ru-RU" sz="1600" b="0" i="0" spc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sensorResultTextView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event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firstOrNull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()?.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       }</a:t>
            </a:r>
            <a:b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override</a:t>
            </a:r>
            <a:r>
              <a:rPr lang="ru-RU" sz="1600" b="0" i="0" spc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fun</a:t>
            </a:r>
            <a:r>
              <a:rPr lang="ru-RU" sz="1600" b="0" i="0" spc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onAccuracyChanged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?,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sz="1600" b="0" i="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) {</a:t>
            </a:r>
            <a:b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Log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.d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600" b="0" i="0" spc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onAccuracyChanged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ru-RU" sz="1600" b="0" i="0" spc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ru-RU" sz="1600" b="0" i="0" spc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ru-RU" sz="1600" b="0" i="0" spc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ru-RU" sz="16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600" b="0" i="0" spc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0" lang="en-US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onAccuracyChanged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called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with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sensor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{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Sensor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name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="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Goldfish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Light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sensor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", 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</a:t>
            </a:r>
            <a:r>
              <a:rPr kumimoji="0" lang="en-US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vendor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="The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Open Source Project",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=1,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type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=5,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</a:t>
            </a:r>
            <a:r>
              <a:rPr kumimoji="0" lang="en-US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maxRange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=40000.0,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resolution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=1.0,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power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=20.0,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minDelay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=10000},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accuracy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3 */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b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600" b="0" i="1" spc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  <a:b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6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   }</a:t>
            </a:r>
            <a:br>
              <a:rPr lang="ru-RU" sz="18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6326174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Sensors. Listen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106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94127B-4B28-4CE6-A795-FBC5014D1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69" y="1987335"/>
            <a:ext cx="10221050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onResume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.onResume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sensorManager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.registerListener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sensorEventCallback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light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SensorManager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SENSOR_DELAY_NORMAL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onPause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.onPause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sensorManager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.unregisterListener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sensorEventCallback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11353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Sensors. Delay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107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94127B-4B28-4CE6-A795-FBC5014D1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69" y="2360283"/>
            <a:ext cx="10221050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Proxima Nova Light"/>
              </a:rPr>
              <a:t>SENSOR_DELAY_FASTEST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Proxima Nova Light"/>
              </a:rPr>
              <a:t>SENSOR_DELAY_GAME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Proxima Nova Light"/>
              </a:rPr>
              <a:t>SENSOR_DELAY_UI 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Proxima Nova Ligh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Proxima Nova Light"/>
              </a:rPr>
              <a:t>SENSOR_DELAY_NORMAL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Proxima Nova Light"/>
              </a:rPr>
            </a:b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761370423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Sensors. Result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108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bandicam 2021-10-02 20-37-16-248">
            <a:hlinkClick r:id="" action="ppaction://media"/>
            <a:extLst>
              <a:ext uri="{FF2B5EF4-FFF2-40B4-BE49-F238E27FC236}">
                <a16:creationId xmlns:a16="http://schemas.microsoft.com/office/drawing/2014/main" id="{A0C32B98-35C5-424A-81ED-161BF16A1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8859" y="1849311"/>
            <a:ext cx="6218237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31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Sensors. Trigger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109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94127B-4B28-4CE6-A795-FBC5014D1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488" y="1789769"/>
            <a:ext cx="10516498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motionSensor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Sensor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sensorManager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.getDefaultSensor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Sensor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TYPE_SIGNIFICANT_MOTION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triggerEventListener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TriggerEventListener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onTrigger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event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TriggerEvent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Do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work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motionSensor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sensorManager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.requestTriggerSensor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triggerEventListener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motionSensor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424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Paging3. </a:t>
            </a:r>
            <a:r>
              <a:rPr lang="en-US" dirty="0" err="1"/>
              <a:t>RemoteMediator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</a:t>
            </a:fld>
            <a:endParaRPr lang="ru-RU" dirty="0"/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DDA088B2-13D3-4D4A-BC05-65B268314C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568" y="1612533"/>
            <a:ext cx="8330107" cy="1476896"/>
          </a:xfrm>
        </p:spPr>
        <p:txBody>
          <a:bodyPr/>
          <a:lstStyle/>
          <a:p>
            <a:r>
              <a:rPr lang="en-US" dirty="0" err="1"/>
              <a:t>RemoteMediator</a:t>
            </a:r>
            <a:r>
              <a:rPr lang="en-US" dirty="0"/>
              <a:t> – </a:t>
            </a:r>
            <a:r>
              <a:rPr lang="ru-RU" dirty="0"/>
              <a:t>источник данных для загрузки из сети с кэшированием в базу данных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ru-RU" dirty="0">
                <a:hlinkClick r:id="rId2"/>
              </a:rPr>
              <a:t>Пример реализации</a:t>
            </a:r>
            <a:endParaRPr lang="ru-RU" dirty="0"/>
          </a:p>
          <a:p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3C63E4-3057-4F77-B546-8A262407C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349"/>
          <a:stretch/>
        </p:blipFill>
        <p:spPr>
          <a:xfrm>
            <a:off x="2904679" y="3824057"/>
            <a:ext cx="6382641" cy="4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44124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Nearby Connections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Api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110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67CE6-AFED-4AE3-B337-D6A30C200266}"/>
              </a:ext>
            </a:extLst>
          </p:cNvPr>
          <p:cNvSpPr txBox="1"/>
          <p:nvPr/>
        </p:nvSpPr>
        <p:spPr>
          <a:xfrm>
            <a:off x="982569" y="1816536"/>
            <a:ext cx="8662386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 err="1"/>
              <a:t>Nearby</a:t>
            </a:r>
            <a:r>
              <a:rPr lang="ru-RU" dirty="0"/>
              <a:t> </a:t>
            </a:r>
            <a:r>
              <a:rPr lang="ru-RU" dirty="0" err="1"/>
              <a:t>Connections</a:t>
            </a:r>
            <a:r>
              <a:rPr lang="ru-RU" dirty="0"/>
              <a:t> - это API, который позволяет приложениям обнаруживать, подключаться и обмениваться данными с соседними устройствами в режиме реального времени</a:t>
            </a:r>
            <a:r>
              <a:rPr lang="en-US" dirty="0"/>
              <a:t>. </a:t>
            </a:r>
            <a:r>
              <a:rPr lang="ru-RU" dirty="0"/>
              <a:t>Может использоваться для передачи файлов, многопользовательских играх и </a:t>
            </a:r>
            <a:r>
              <a:rPr lang="ru-RU" dirty="0" err="1"/>
              <a:t>тд</a:t>
            </a:r>
            <a:r>
              <a:rPr lang="ru-RU" dirty="0"/>
              <a:t>. Работает без интернета</a:t>
            </a:r>
          </a:p>
        </p:txBody>
      </p:sp>
    </p:spTree>
    <p:extLst>
      <p:ext uri="{BB962C8B-B14F-4D97-AF65-F5344CB8AC3E}">
        <p14:creationId xmlns:p14="http://schemas.microsoft.com/office/powerpoint/2010/main" val="3373499526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NCI. Strategies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111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4">
            <a:extLst>
              <a:ext uri="{FF2B5EF4-FFF2-40B4-BE49-F238E27FC236}">
                <a16:creationId xmlns:a16="http://schemas.microsoft.com/office/drawing/2014/main" id="{EF87A097-1FFE-4E59-9097-EE9761AF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995678"/>
              </p:ext>
            </p:extLst>
          </p:nvPr>
        </p:nvGraphicFramePr>
        <p:xfrm>
          <a:off x="1781716" y="2128468"/>
          <a:ext cx="8128000" cy="217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777">
                  <a:extLst>
                    <a:ext uri="{9D8B030D-6E8A-4147-A177-3AD203B41FA5}">
                      <a16:colId xmlns:a16="http://schemas.microsoft.com/office/drawing/2014/main" val="41481779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83457048"/>
                    </a:ext>
                  </a:extLst>
                </a:gridCol>
                <a:gridCol w="1638423">
                  <a:extLst>
                    <a:ext uri="{9D8B030D-6E8A-4147-A177-3AD203B41FA5}">
                      <a16:colId xmlns:a16="http://schemas.microsoft.com/office/drawing/2014/main" val="30852480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54116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Стратегия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Количество исходящих соединений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Количество входящих соединений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Скорость обмена данными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13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P2P_CLUSTER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Много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Много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Низкая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42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P2P_STAR</a:t>
                      </a:r>
                      <a:r>
                        <a:rPr lang="ru-RU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Много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Высокая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47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P2P_POINT_TO_POINT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Максимальная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7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979994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NCI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112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BD5C6835-DA45-4F5C-9BB4-DDD0993E3BA3}"/>
              </a:ext>
            </a:extLst>
          </p:cNvPr>
          <p:cNvSpPr txBox="1">
            <a:spLocks/>
          </p:cNvSpPr>
          <p:nvPr/>
        </p:nvSpPr>
        <p:spPr>
          <a:xfrm>
            <a:off x="982569" y="1767025"/>
            <a:ext cx="8142468" cy="3363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 err="1"/>
              <a:t>build.gradle</a:t>
            </a:r>
            <a:r>
              <a:rPr lang="en-US" sz="1800" dirty="0"/>
              <a:t>(Module :app):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C698620-E204-4B58-B6D1-1C4DFF23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69" y="2207243"/>
            <a:ext cx="7025089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'com.google.android.gms:play-services-nearby:18.0.0'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AEED6-5BFE-4070-88C9-BEDBF8125F53}"/>
              </a:ext>
            </a:extLst>
          </p:cNvPr>
          <p:cNvSpPr txBox="1"/>
          <p:nvPr/>
        </p:nvSpPr>
        <p:spPr>
          <a:xfrm>
            <a:off x="982569" y="2893752"/>
            <a:ext cx="670707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>
                <a:latin typeface="Proxima Nova Light" panose="02000506030000020004"/>
              </a:rPr>
              <a:t>AndroidMainfest.xml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5FAD61-A1D2-46D3-9C13-D3E0C9B6FFC2}"/>
              </a:ext>
            </a:extLst>
          </p:cNvPr>
          <p:cNvSpPr txBox="1"/>
          <p:nvPr/>
        </p:nvSpPr>
        <p:spPr>
          <a:xfrm>
            <a:off x="1111929" y="3236088"/>
            <a:ext cx="6183296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android.permission.BLUETOOTH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:maxSdkVersion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="30"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android.permission.BLUETOOTH_ADMIN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:maxSdkVersion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="30"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android.permission.ACCESS_FINE_LOCATION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android.permission.ACCESS_COARSE_LOCATION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android.permission.BLUETOOTH_SCAN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android.permission.BLUETOOTH_ADVERTISE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android.permission.BLUETOOTH_CONNECT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android.permission.ACCESS_WIFI_STATE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android.permission.CHANGE_WIFI_STATE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657203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NCI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113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6B89EB-E2DF-4FF7-8F0A-6E0EF1051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186" y="1367200"/>
            <a:ext cx="9475326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solidFill>
                  <a:schemeClr val="accent2">
                    <a:lumMod val="50000"/>
                  </a:schemeClr>
                </a:solidFill>
                <a:latin typeface="JetBrains Mono"/>
              </a:rPr>
              <a:t>// </a:t>
            </a:r>
            <a:r>
              <a:rPr lang="ru-RU" altLang="ru-RU" sz="1600" dirty="0">
                <a:solidFill>
                  <a:schemeClr val="accent2">
                    <a:lumMod val="50000"/>
                  </a:schemeClr>
                </a:solidFill>
                <a:latin typeface="JetBrains Mono"/>
              </a:rPr>
              <a:t>запрос разрешений 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permissions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SDK_INT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VERSION_CODES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arrayOf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BLUETOOTH_SCAN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BLUETOOTH_ADVERTISE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BLUETOOTH_CONNECT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ACCESS_FINE_LOCATION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arrayOf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ACCESS_FINE_LOCATION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launcherPermissions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.launch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permissions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600" dirty="0">
              <a:solidFill>
                <a:srgbClr val="080808"/>
              </a:solidFill>
              <a:latin typeface="JetBrains Mono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ru-RU" sz="1600" dirty="0">
                <a:solidFill>
                  <a:schemeClr val="accent2">
                    <a:lumMod val="50000"/>
                  </a:schemeClr>
                </a:solidFill>
                <a:latin typeface="JetBrains Mono"/>
              </a:rPr>
              <a:t>// </a:t>
            </a:r>
            <a:r>
              <a:rPr lang="ru-RU" altLang="ru-RU" sz="1600" dirty="0">
                <a:solidFill>
                  <a:schemeClr val="accent2">
                    <a:lumMod val="50000"/>
                  </a:schemeClr>
                </a:solidFill>
                <a:latin typeface="JetBrains Mono"/>
              </a:rPr>
              <a:t>получение менеджера соединений</a:t>
            </a:r>
            <a:endParaRPr lang="en-US" altLang="ru-RU" sz="1600" dirty="0">
              <a:solidFill>
                <a:srgbClr val="080808"/>
              </a:solidFill>
              <a:latin typeface="JetBrains Mono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connectionsClient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Nearby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.getConnectionsClient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976308936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NCI. Advertising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114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290961-468F-4137-B3C5-D93AF82CF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409" y="2114063"/>
            <a:ext cx="840600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startAdvertising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packageName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AdvertisingOptions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setStrategy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Strategy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P2P_POINT_TO_POINT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connectionsClient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.startAdvertising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APP_CODE_NAME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connectionLifecycleCallback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options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addOnFailureListener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addOnSuccessListener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208412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NCI. Discovery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115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290961-468F-4137-B3C5-D93AF82CF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409" y="2852726"/>
            <a:ext cx="8406007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EC6EA-125F-46C6-86A2-817F797FD940}"/>
              </a:ext>
            </a:extLst>
          </p:cNvPr>
          <p:cNvSpPr txBox="1"/>
          <p:nvPr/>
        </p:nvSpPr>
        <p:spPr>
          <a:xfrm>
            <a:off x="859488" y="1491266"/>
            <a:ext cx="8834928" cy="42780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startDiscovery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endpointDiscoveryCallback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EndpointDiscoveryCallback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EndpointDiscoveryCallback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onEndpointFound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endpointId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info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DiscoveredEndpointInfo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connectionsClient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.requestConnection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APP_CODE_NAME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endpointId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connectionLifecycleCallback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addOnSuccessListener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}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addOnFailureListener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onEndpointLost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endpointId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DiscoveryOptions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setStrategy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Strategy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P2P_POINT_TO_POINT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connectionsClient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.startDiscovery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packageName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endpointDiscoveryCallback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options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addOnFailureListener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addOnSuccessListener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489402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NCI. Connect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116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290961-468F-4137-B3C5-D93AF82CF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409" y="2852726"/>
            <a:ext cx="8406007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EC6EA-125F-46C6-86A2-817F797FD940}"/>
              </a:ext>
            </a:extLst>
          </p:cNvPr>
          <p:cNvSpPr txBox="1"/>
          <p:nvPr/>
        </p:nvSpPr>
        <p:spPr>
          <a:xfrm>
            <a:off x="2497584" y="1384734"/>
            <a:ext cx="8834928" cy="4708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connectionLifecycleCallback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ConnectionLifecycleCallback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onConnectionInitiated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endpointId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connectionInfo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ConnectionInfo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Log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onConnectionInitiated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accepting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connection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connectionsClient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.acceptConnection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endpointId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payloadCallback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// </a:t>
            </a:r>
            <a:r>
              <a:rPr kumimoji="0" lang="en-US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showDialog</a:t>
            </a: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en-US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connectionInfo</a:t>
            </a: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en-US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endpointId</a:t>
            </a: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onConnectionResult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endpointId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ConnectionResolution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status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statusCode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ConnectionsStatusCodes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STATUS_OK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Необходимо остановить поиск соединений, если больше не надо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//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connectionsClient.stopDiscovery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//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connectionsClient.stopAdvertising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connectionsClient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.sendPayload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endpointId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Payload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.fromBytes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hello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toByteArray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ConnectionsStatusCodes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STATUS_CONNECTION_REJECTED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ConnectionsStatusCodes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STATUS_ERROR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09984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NCI. Connect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117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290961-468F-4137-B3C5-D93AF82CF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409" y="2852726"/>
            <a:ext cx="8406007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EC6EA-125F-46C6-86A2-817F797FD940}"/>
              </a:ext>
            </a:extLst>
          </p:cNvPr>
          <p:cNvSpPr txBox="1"/>
          <p:nvPr/>
        </p:nvSpPr>
        <p:spPr>
          <a:xfrm>
            <a:off x="1056443" y="1784229"/>
            <a:ext cx="10444744" cy="35394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showDialog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connectionInfo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ConnectionInfo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endpointId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AlertDialog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@MainActivity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setTitle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"Подключить к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connectionInfo.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endpointName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setMessage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"Проверьте совпадают ли числа на устройствах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rgbClr val="067D17"/>
                </a:solidFill>
                <a:latin typeface="JetBrains Mono"/>
              </a:rPr>
              <a:t>                        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${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connectionInfo.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authenticationDigits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setPositiveButton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Содиниться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_: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DialogInterface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?, _: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connectionsClient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.acceptConnection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endpointId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payloadCallback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setNegativeButton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"Отклонить"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_: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DialogInterface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?, _: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connectionsClient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.rejectConnection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endpointId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setIcon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android.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drawable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ic_dialog_alert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97BF1C6-3520-4A2D-A7DC-7D3D574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375" y="1200575"/>
            <a:ext cx="2259182" cy="50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6677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NCI.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PayloadCallback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118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290961-468F-4137-B3C5-D93AF82CF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418" y="2021728"/>
            <a:ext cx="10359094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latin typeface="JetBrains Mono"/>
              </a:rPr>
              <a:t>private</a:t>
            </a:r>
            <a:r>
              <a:rPr lang="ru-RU" altLang="ru-RU" sz="20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000" dirty="0" err="1">
                <a:solidFill>
                  <a:srgbClr val="0033B3"/>
                </a:solidFill>
                <a:latin typeface="JetBrains Mono"/>
              </a:rPr>
              <a:t>val</a:t>
            </a:r>
            <a:r>
              <a:rPr lang="ru-RU" altLang="ru-RU" sz="20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000" dirty="0" err="1">
                <a:solidFill>
                  <a:srgbClr val="871094"/>
                </a:solidFill>
                <a:latin typeface="JetBrains Mono"/>
              </a:rPr>
              <a:t>payloadCallback</a:t>
            </a:r>
            <a:r>
              <a:rPr lang="ru-RU" altLang="ru-RU" sz="2000" dirty="0">
                <a:solidFill>
                  <a:srgbClr val="871094"/>
                </a:solidFill>
                <a:latin typeface="JetBrains Mono"/>
              </a:rPr>
              <a:t> 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ru-RU" altLang="ru-RU" sz="2000" dirty="0" err="1">
                <a:solidFill>
                  <a:srgbClr val="0033B3"/>
                </a:solidFill>
                <a:latin typeface="JetBrains Mono"/>
              </a:rPr>
              <a:t>object</a:t>
            </a:r>
            <a:r>
              <a:rPr lang="ru-RU" altLang="ru-RU" sz="20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sz="2000" dirty="0" err="1">
                <a:solidFill>
                  <a:srgbClr val="080808"/>
                </a:solidFill>
                <a:latin typeface="JetBrains Mono"/>
              </a:rPr>
              <a:t>PayloadCallback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() {</a:t>
            </a:r>
            <a:br>
              <a:rPr lang="ru-RU" altLang="ru-RU" sz="20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latin typeface="JetBrains Mono"/>
              </a:rPr>
              <a:t>override</a:t>
            </a:r>
            <a:r>
              <a:rPr lang="ru-RU" altLang="ru-RU" sz="20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000" dirty="0" err="1">
                <a:solidFill>
                  <a:srgbClr val="0033B3"/>
                </a:solidFill>
                <a:latin typeface="JetBrains Mono"/>
              </a:rPr>
              <a:t>fun</a:t>
            </a:r>
            <a:r>
              <a:rPr lang="ru-RU" altLang="ru-RU" sz="20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latin typeface="JetBrains Mono"/>
              </a:rPr>
              <a:t>onPayloadReceived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000" dirty="0" err="1">
                <a:solidFill>
                  <a:srgbClr val="080808"/>
                </a:solidFill>
                <a:latin typeface="JetBrains Mono"/>
              </a:rPr>
              <a:t>endpointId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000" dirty="0" err="1">
                <a:solidFill>
                  <a:srgbClr val="080808"/>
                </a:solidFill>
                <a:latin typeface="JetBrains Mono"/>
              </a:rPr>
              <a:t>payload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  <a:latin typeface="JetBrains Mono"/>
              </a:rPr>
              <a:t>Payload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) {</a:t>
            </a:r>
            <a:br>
              <a:rPr lang="ru-RU" altLang="ru-RU" sz="20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000" i="1" dirty="0">
                <a:solidFill>
                  <a:srgbClr val="8C8C8C"/>
                </a:solidFill>
                <a:latin typeface="JetBrains Mono"/>
              </a:rPr>
              <a:t>// получение данных</a:t>
            </a:r>
            <a:br>
              <a:rPr lang="ru-RU" altLang="ru-RU" sz="2000" i="1" dirty="0">
                <a:solidFill>
                  <a:srgbClr val="8C8C8C"/>
                </a:solidFill>
                <a:latin typeface="JetBrains Mono"/>
              </a:rPr>
            </a:br>
            <a:r>
              <a:rPr lang="ru-RU" altLang="ru-RU" sz="2000" i="1" dirty="0">
                <a:solidFill>
                  <a:srgbClr val="8C8C8C"/>
                </a:solidFill>
                <a:latin typeface="JetBrains Mono"/>
              </a:rPr>
              <a:t>    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}</a:t>
            </a:r>
            <a:br>
              <a:rPr lang="ru-RU" altLang="ru-RU" sz="20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latin typeface="JetBrains Mono"/>
              </a:rPr>
              <a:t>override</a:t>
            </a:r>
            <a:r>
              <a:rPr lang="ru-RU" altLang="ru-RU" sz="20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000" dirty="0" err="1">
                <a:solidFill>
                  <a:srgbClr val="0033B3"/>
                </a:solidFill>
                <a:latin typeface="JetBrains Mono"/>
              </a:rPr>
              <a:t>fun</a:t>
            </a:r>
            <a:r>
              <a:rPr lang="ru-RU" altLang="ru-RU" sz="20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latin typeface="JetBrains Mono"/>
              </a:rPr>
              <a:t>onPayloadTransferUpdate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000" dirty="0" err="1">
                <a:solidFill>
                  <a:srgbClr val="080808"/>
                </a:solidFill>
                <a:latin typeface="JetBrains Mono"/>
              </a:rPr>
              <a:t>endpointId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000" dirty="0" err="1">
                <a:solidFill>
                  <a:srgbClr val="080808"/>
                </a:solidFill>
                <a:latin typeface="JetBrains Mono"/>
              </a:rPr>
              <a:t>update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  <a:latin typeface="JetBrains Mono"/>
              </a:rPr>
              <a:t>PayloadTransferUpdate</a:t>
            </a: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) {}</a:t>
            </a:r>
            <a:br>
              <a:rPr lang="ru-RU" altLang="ru-RU" sz="20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000" i="1" dirty="0">
                <a:solidFill>
                  <a:srgbClr val="8C8C8C"/>
                </a:solidFill>
                <a:latin typeface="JetBrains Mono"/>
              </a:rPr>
              <a:t>// получение информации о передаче данных</a:t>
            </a:r>
            <a:br>
              <a:rPr lang="ru-RU" altLang="ru-RU" sz="2000" i="1" dirty="0">
                <a:solidFill>
                  <a:srgbClr val="8C8C8C"/>
                </a:solidFill>
                <a:latin typeface="JetBrains Mono"/>
              </a:rPr>
            </a:b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}</a:t>
            </a:r>
            <a:endParaRPr lang="ru-RU" altLang="ru-RU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12923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Windows Insets. Edge to Edge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119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8F5FB537-34DF-472E-A952-FAA780482A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46" y="1566511"/>
            <a:ext cx="3919621" cy="52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134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Paging3. Pager. </a:t>
            </a:r>
            <a:r>
              <a:rPr lang="en-US" dirty="0" err="1"/>
              <a:t>PagerConfig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</a:t>
            </a:fld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72AC65-A167-4F14-9166-87E13625C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518" y="1473691"/>
            <a:ext cx="9836624" cy="5339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cats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Flow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PagingData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&gt;&gt; =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Pager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PagingConfig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/**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 размер загружаемой страницы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*/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pageSize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/**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 за сколько элементов до границы нужно запустить 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загркузку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*/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prefetchDistance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/**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 поддержка 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плейсхолдеров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которые будут отображаться вместо подгружаемых элементов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*/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enablePlaceholders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/**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 количество элементов для первоначальной загрузки. по 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умолачнию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равно `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JetBrains Mono"/>
              </a:rPr>
              <a:t>[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3D3D3D"/>
                </a:solidFill>
                <a:effectLst/>
                <a:latin typeface="JetBrains Mono"/>
              </a:rPr>
              <a:t>pageSize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JetBrains Mono"/>
              </a:rPr>
              <a:t>]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*</a:t>
            </a:r>
            <a:r>
              <a:rPr lang="ru-RU" altLang="ru-RU" sz="1100" i="1" dirty="0">
                <a:solidFill>
                  <a:srgbClr val="8C8C8C"/>
                </a:solidFill>
                <a:latin typeface="JetBrains Mono"/>
              </a:rPr>
              <a:t>3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`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*/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initialLoadSize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/**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 максимальное количество элементов в памяти. по умолчанию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JetBrains Mono"/>
              </a:rPr>
              <a:t>[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3D3D3D"/>
                </a:solidFill>
                <a:effectLst/>
                <a:latin typeface="JetBrains Mono"/>
              </a:rPr>
              <a:t>PagingConfig.MAX_SIZE_UNBOUNDED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JetBrains Mono"/>
              </a:rPr>
              <a:t>]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JetBrains Mono"/>
              </a:rPr>
              <a:t>        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*/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maxSize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100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/**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 на сколько элементов от границы загруженных элементов нужно 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проскролить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чтобы вместо</a:t>
            </a:r>
            <a:r>
              <a:rPr kumimoji="0" lang="en-US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инкрементальной загрузки началась </a:t>
            </a:r>
            <a:r>
              <a:rPr kumimoji="0" lang="en-US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100" i="1" dirty="0">
                <a:solidFill>
                  <a:srgbClr val="8C8C8C"/>
                </a:solidFill>
                <a:latin typeface="JetBrains Mono"/>
              </a:rPr>
              <a:t>         *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загрузка по текущей позиции 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скролла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.</a:t>
            </a:r>
            <a:r>
              <a:rPr lang="en-US" altLang="ru-RU" sz="1100" i="1" dirty="0">
                <a:solidFill>
                  <a:srgbClr val="8C8C8C"/>
                </a:solidFill>
                <a:latin typeface="JetBrains Mono"/>
              </a:rPr>
              <a:t>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По умолчанию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JetBrains Mono"/>
              </a:rPr>
              <a:t>[COUNT_UNDEFINED]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: 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загрзука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по текущей позиции не будет работать,</a:t>
            </a:r>
            <a:r>
              <a:rPr lang="en-US" altLang="ru-RU" sz="1100" i="1" dirty="0">
                <a:solidFill>
                  <a:srgbClr val="8C8C8C"/>
                </a:solidFill>
                <a:latin typeface="JetBrains Mono"/>
              </a:rPr>
              <a:t>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только </a:t>
            </a:r>
            <a:r>
              <a:rPr kumimoji="0" lang="en-US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инкрементальная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*/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jumpThreshold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40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pagingSourceFactory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CatsPagingSource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catsApiMapper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1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flow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758913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Windows Insets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120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oogle Shape;831;p68">
            <a:extLst>
              <a:ext uri="{FF2B5EF4-FFF2-40B4-BE49-F238E27FC236}">
                <a16:creationId xmlns:a16="http://schemas.microsoft.com/office/drawing/2014/main" id="{57F881FC-AD32-4878-A3EC-DCB7081C6FE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8267" y="1612440"/>
            <a:ext cx="3273120" cy="486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1517320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Windows Insets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121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Google Shape;838;p69">
            <a:extLst>
              <a:ext uri="{FF2B5EF4-FFF2-40B4-BE49-F238E27FC236}">
                <a16:creationId xmlns:a16="http://schemas.microsoft.com/office/drawing/2014/main" id="{E4D8B6BD-81B5-4BA1-80A6-0A1EA80E54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4160" y="1612440"/>
            <a:ext cx="7903080" cy="494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204951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System Window Insets.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Api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21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122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oogle Shape;845;p70">
            <a:extLst>
              <a:ext uri="{FF2B5EF4-FFF2-40B4-BE49-F238E27FC236}">
                <a16:creationId xmlns:a16="http://schemas.microsoft.com/office/drawing/2014/main" id="{146EDAD8-23E8-4910-8B3B-7C7E888925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2706" y="2498540"/>
            <a:ext cx="6866020" cy="3007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957605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Stable Insets.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Api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21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123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oogle Shape;845;p70">
            <a:extLst>
              <a:ext uri="{FF2B5EF4-FFF2-40B4-BE49-F238E27FC236}">
                <a16:creationId xmlns:a16="http://schemas.microsoft.com/office/drawing/2014/main" id="{146EDAD8-23E8-4910-8B3B-7C7E888925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2706" y="2498540"/>
            <a:ext cx="6866020" cy="3007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998100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Tappable element Insets.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Api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29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124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Google Shape;859;p72">
            <a:extLst>
              <a:ext uri="{FF2B5EF4-FFF2-40B4-BE49-F238E27FC236}">
                <a16:creationId xmlns:a16="http://schemas.microsoft.com/office/drawing/2014/main" id="{AAC554F7-7388-4A63-87CF-258EAE93FC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8451" y="1826493"/>
            <a:ext cx="8927640" cy="45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943237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System gesture Insets.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Api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29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125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Google Shape;866;p73">
            <a:extLst>
              <a:ext uri="{FF2B5EF4-FFF2-40B4-BE49-F238E27FC236}">
                <a16:creationId xmlns:a16="http://schemas.microsoft.com/office/drawing/2014/main" id="{6DAB136A-4B26-479C-9683-3D45BE77D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68658"/>
          <a:stretch/>
        </p:blipFill>
        <p:spPr>
          <a:xfrm>
            <a:off x="4180320" y="1612440"/>
            <a:ext cx="3330360" cy="5076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8921124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Mandatory system gesture Insets.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Api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29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126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Google Shape;873;p74">
            <a:extLst>
              <a:ext uri="{FF2B5EF4-FFF2-40B4-BE49-F238E27FC236}">
                <a16:creationId xmlns:a16="http://schemas.microsoft.com/office/drawing/2014/main" id="{ED6FFA90-0BC9-4EF0-8592-B8021D3E431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65720" y="1612440"/>
            <a:ext cx="8359560" cy="494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669476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Window Insets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127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5B9E63-2982-4CF0-ADD8-2222A1C3D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389" y="1428063"/>
            <a:ext cx="616395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Proxima Nova Light" panose="02000506030000020004"/>
              </a:rPr>
              <a:t>theme.xml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android:navigationBarColor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&gt;@android:color/transparent&lt;/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2ADA64-F0FE-48B7-BE00-7F78838B2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389" y="2579166"/>
            <a:ext cx="8265112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текст с размером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паддинга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paddingBottom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pxToDp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подписка на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инсеты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doOnApplyWindowInsets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_,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получение типа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инсетов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navBarBarType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.navigationBars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получение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инсетов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по типу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insets.getInsets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navBarBarType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получение размера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паддинга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вместе с текущим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паддингом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newBottomPadding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rect.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bottom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navBarInsets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bottom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updatePadding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bottom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newBottomPadding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paddingBottom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pxToDp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возврат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необработтанных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инсетов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navBarBarType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Insets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navBarInsets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left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navBarInsets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navBarInsets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right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4078230-066B-4D9D-AF8C-1DA993DF7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389" y="2233551"/>
            <a:ext cx="616395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80808"/>
                </a:solidFill>
                <a:latin typeface="Proxima Nova Light" panose="02000506030000020004"/>
              </a:rPr>
              <a:t>В коде: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Proxima Nova Light" panose="02000506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834662200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Window Insets.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doOnApplyWindowInsets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128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C5CCF-A3DE-4695-994E-3B9E39B8F7AE}"/>
              </a:ext>
            </a:extLst>
          </p:cNvPr>
          <p:cNvSpPr txBox="1"/>
          <p:nvPr/>
        </p:nvSpPr>
        <p:spPr>
          <a:xfrm>
            <a:off x="2121763" y="1429306"/>
            <a:ext cx="7783497" cy="48936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doOnApplyWindowInsets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block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-&gt;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сохранение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текущиъ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паддингов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initialPadding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paddingLeft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paddingTop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paddingRight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paddingBottom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подписка на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инсеты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.setOnApplyWindowInsetsListener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block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initialPadding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запрос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инсетов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или подписка на их появление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requestApplyInsetsWhenAttached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requestApplyInsetsWhenAttached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isAttachedToWindow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requestApplyInsets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addOnAttachStateChangeListener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OnAttachStateChangeListener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onViewAttachedToWindow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v.removeOnAttachStateChangeListener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v.requestApplyInsets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onViewDetachedFromWindow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Unit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43874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Window Insets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129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4767F9F-B360-43EF-8B47-425B4A6FE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84" y="1867356"/>
            <a:ext cx="5467497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WindowCompat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.setDecorFitsSystemWindows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ru-RU" sz="1600" dirty="0">
                <a:solidFill>
                  <a:srgbClr val="0033B3"/>
                </a:solidFill>
                <a:latin typeface="JetBrains Mono"/>
              </a:rPr>
              <a:t>true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1604273-ABB7-454E-95C5-649B0699B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82" y="1849218"/>
            <a:ext cx="5467497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WindowCompat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.setDecorFitsSystemWindows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1B4F24D-B572-453B-8A97-4AF35515F30E}"/>
              </a:ext>
            </a:extLst>
          </p:cNvPr>
          <p:cNvCxnSpPr>
            <a:cxnSpLocks/>
          </p:cNvCxnSpPr>
          <p:nvPr/>
        </p:nvCxnSpPr>
        <p:spPr>
          <a:xfrm flipH="1">
            <a:off x="5845715" y="1612532"/>
            <a:ext cx="1" cy="3465495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D4DE558-BF28-4A45-8EB6-DDD6E5047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80" y="2295494"/>
            <a:ext cx="1989700" cy="44215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588198-08F3-4BE5-91F7-BC841D2D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789" y="2237173"/>
            <a:ext cx="1989700" cy="44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98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Paging3. </a:t>
            </a:r>
            <a:r>
              <a:rPr lang="en-US" dirty="0" err="1"/>
              <a:t>RecyclerView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13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21B3ED-D695-43B6-AB51-32572646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26" y="1952676"/>
            <a:ext cx="827838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1395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Window Insets. Controller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130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46D761-6401-41BD-AA03-BAF1A2EA9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839" y="1935696"/>
            <a:ext cx="10708864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показать и скрыть системные элементы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.getWindowInsetsController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.statusBars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.getWindowInsetsController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.statusBars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настроить отображение. например,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увет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иконок в статус и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нав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барах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.getWindowInsetsController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isAppearanceLightStatusBars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.getWindowInsetsController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isAppearanceLightNavigationBars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проверка видимости и получение размеров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.getRootWindowInsets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.getRootWindowInsets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())?.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bottom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подписка на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инсеты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findViewById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ConstraintLayout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paren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setOnApplyWindowInsetsListener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insets.isVisible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insets.getInsets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bottom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223658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Window Insets. Animation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131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4DE1830-2235-4519-A99B-625B47ABC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289" y="2360283"/>
            <a:ext cx="890057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ViewCompat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.setWindowInsetsAnimationCallback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WindowInsetsAnimationCompat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.Callback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DISPATCH_MODE_STOP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onProgress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runningAnimations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MutableList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WindowInsetsAnimationCompat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paddingTextView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updateLayoutParams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ConstraintLayout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LayoutParams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updateMargins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bottom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insets.getInsets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WindowInsetsCompat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bottom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622858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Window Insets. Animation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132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5AD96-159C-492D-B269-3FEB4CDFD4D5}"/>
              </a:ext>
            </a:extLst>
          </p:cNvPr>
          <p:cNvSpPr txBox="1"/>
          <p:nvPr/>
        </p:nvSpPr>
        <p:spPr>
          <a:xfrm>
            <a:off x="2520150" y="5812730"/>
            <a:ext cx="7878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/>
              <a:t>Было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B4946-8F24-49EC-A70C-E1B8A21C26FB}"/>
              </a:ext>
            </a:extLst>
          </p:cNvPr>
          <p:cNvSpPr txBox="1"/>
          <p:nvPr/>
        </p:nvSpPr>
        <p:spPr>
          <a:xfrm>
            <a:off x="8019311" y="5866882"/>
            <a:ext cx="9317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/>
              <a:t>Стало</a:t>
            </a:r>
          </a:p>
        </p:txBody>
      </p:sp>
      <p:pic>
        <p:nvPicPr>
          <p:cNvPr id="7" name="video_2021-10-03_04-26-51">
            <a:hlinkClick r:id="" action="ppaction://media"/>
            <a:extLst>
              <a:ext uri="{FF2B5EF4-FFF2-40B4-BE49-F238E27FC236}">
                <a16:creationId xmlns:a16="http://schemas.microsoft.com/office/drawing/2014/main" id="{7B8F7244-9A1E-4ACF-BB29-40C58B48A2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7370" y="1633742"/>
            <a:ext cx="1893452" cy="4108345"/>
          </a:xfrm>
          <a:prstGeom prst="rect">
            <a:avLst/>
          </a:prstGeom>
        </p:spPr>
      </p:pic>
      <p:pic>
        <p:nvPicPr>
          <p:cNvPr id="11" name="video_2021-10-03_04-27-36">
            <a:hlinkClick r:id="" action="ppaction://media"/>
            <a:extLst>
              <a:ext uri="{FF2B5EF4-FFF2-40B4-BE49-F238E27FC236}">
                <a16:creationId xmlns:a16="http://schemas.microsoft.com/office/drawing/2014/main" id="{4C85CE7B-2773-4C02-8EAA-5DDA7FC53B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33589" y="1641572"/>
            <a:ext cx="1903228" cy="41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38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Cutout. </a:t>
            </a:r>
            <a:r>
              <a:rPr 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Api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28</a:t>
            </a: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133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oogle Shape;938;p83">
            <a:extLst>
              <a:ext uri="{FF2B5EF4-FFF2-40B4-BE49-F238E27FC236}">
                <a16:creationId xmlns:a16="http://schemas.microsoft.com/office/drawing/2014/main" id="{28777801-7DE8-4EB7-AE35-8461BECE34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2569" y="2237173"/>
            <a:ext cx="10328040" cy="3217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637628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4"/>
          <p:cNvSpPr txBox="1"/>
          <p:nvPr/>
        </p:nvSpPr>
        <p:spPr>
          <a:xfrm>
            <a:off x="982440" y="788760"/>
            <a:ext cx="972612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2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Cutout</a:t>
            </a:r>
            <a:r>
              <a:rPr kumimoji="0" lang="ru-RU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 Mode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84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134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5" name="Google Shape;945;p84"/>
          <p:cNvSpPr txBox="1"/>
          <p:nvPr/>
        </p:nvSpPr>
        <p:spPr>
          <a:xfrm>
            <a:off x="982440" y="1556640"/>
            <a:ext cx="10457280" cy="374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052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LAYOUT_IN_DISPLAY_CUTOUT_MODE_DEFAULT(</a:t>
            </a:r>
            <a:r>
              <a:rPr kumimoji="0" lang="ru-RU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api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 28) - Контент отображается в области выреза в портретном режиме, а в альбомном режиме будет черная полоска.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 Light"/>
              <a:ea typeface="Arial"/>
              <a:cs typeface="Arial"/>
              <a:sym typeface="Arial"/>
            </a:endParaRPr>
          </a:p>
          <a:p>
            <a:pPr marL="457200" marR="0" lvl="0" indent="-38052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LAYOUT_IN_DISPLAY_CUTOUT_MODE_SHORT_EDGES(</a:t>
            </a:r>
            <a:r>
              <a:rPr kumimoji="0" lang="ru-RU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api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 28) - Контент отображается в области выреза как в портретном, так и в альбомном режимах.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 Light"/>
              <a:ea typeface="Arial"/>
              <a:cs typeface="Arial"/>
              <a:sym typeface="Arial"/>
            </a:endParaRPr>
          </a:p>
          <a:p>
            <a:pPr marL="457200" marR="0" lvl="0" indent="-38052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LAYOUT_IN_DISPLAY_CUTOUT_MODE_NEVER(</a:t>
            </a:r>
            <a:r>
              <a:rPr kumimoji="0" lang="ru-RU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api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 28) - Контент никогда не отображается в области выреза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 Light"/>
              <a:ea typeface="Arial"/>
              <a:cs typeface="Arial"/>
              <a:sym typeface="Arial"/>
            </a:endParaRPr>
          </a:p>
          <a:p>
            <a:pPr marL="457200" marR="0" lvl="0" indent="-38052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LAYOUT_IN_DISPLAY_CUTOUT_MODE_ALWAYS(</a:t>
            </a:r>
            <a:r>
              <a:rPr kumimoji="0" lang="ru-RU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api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Light"/>
                <a:ea typeface="Proxima Nova"/>
                <a:cs typeface="Proxima Nova"/>
                <a:sym typeface="Proxima Nova"/>
              </a:rPr>
              <a:t> 30) - контент под вырезом и на краях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 Ligh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5"/>
          <p:cNvSpPr txBox="1"/>
          <p:nvPr/>
        </p:nvSpPr>
        <p:spPr>
          <a:xfrm>
            <a:off x="982440" y="788760"/>
            <a:ext cx="11450192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LAYOUT_IN_DISPLAY_CUTOUT_MODE_DEFAULT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85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135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2" name="Google Shape;952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9200" y="1612440"/>
            <a:ext cx="2412720" cy="494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0040" y="2833920"/>
            <a:ext cx="5123160" cy="249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6"/>
          <p:cNvSpPr txBox="1"/>
          <p:nvPr/>
        </p:nvSpPr>
        <p:spPr>
          <a:xfrm>
            <a:off x="982439" y="788760"/>
            <a:ext cx="11065181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LAYOUT_IN_DISPLAY_CUTOUT_MODE_SHORT_EDGES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86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136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0" name="Google Shape;960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9200" y="1612440"/>
            <a:ext cx="2123640" cy="42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9920" y="2702880"/>
            <a:ext cx="4295520" cy="211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7"/>
          <p:cNvSpPr txBox="1"/>
          <p:nvPr/>
        </p:nvSpPr>
        <p:spPr>
          <a:xfrm>
            <a:off x="982440" y="788760"/>
            <a:ext cx="1019484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LAYOUT_IN_DISPLAY_CUTOUT_MODE_NEVER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87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137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8" name="Google Shape;968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7320" y="1617120"/>
            <a:ext cx="2114280" cy="42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8360" y="2702880"/>
            <a:ext cx="4285800" cy="211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 txBox="1"/>
          <p:nvPr/>
        </p:nvSpPr>
        <p:spPr>
          <a:xfrm>
            <a:off x="982440" y="788760"/>
            <a:ext cx="1019484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LAYOUT_IN_DISPLAY_CUTOUT_MODE_ALWAYS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8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138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6" name="Google Shape;976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560" y="1612440"/>
            <a:ext cx="5336640" cy="494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 txBox="1"/>
          <p:nvPr/>
        </p:nvSpPr>
        <p:spPr>
          <a:xfrm>
            <a:off x="982440" y="788760"/>
            <a:ext cx="1019484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Cutout Mode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8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139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94542F-CEC3-41F4-8776-09BEA238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2871788"/>
            <a:ext cx="55911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Paging3. </a:t>
            </a:r>
            <a:r>
              <a:rPr lang="ru-RU" dirty="0"/>
              <a:t>Подписка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14</a:t>
            </a:fld>
            <a:endParaRPr lang="ru-RU" dirty="0"/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6FD0EB70-9C6F-4D6E-89B0-F63042659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569" y="1472709"/>
            <a:ext cx="4228623" cy="4821559"/>
          </a:xfrm>
        </p:spPr>
        <p:txBody>
          <a:bodyPr/>
          <a:lstStyle/>
          <a:p>
            <a:r>
              <a:rPr lang="ru-RU" sz="2000" dirty="0"/>
              <a:t>Подписка на </a:t>
            </a:r>
            <a:r>
              <a:rPr lang="en-US" sz="2000" dirty="0"/>
              <a:t>f</a:t>
            </a:r>
            <a:r>
              <a:rPr lang="en-US" dirty="0"/>
              <a:t>low </a:t>
            </a:r>
            <a:r>
              <a:rPr lang="ru-RU" dirty="0"/>
              <a:t>с данными и передача в адаптер вызовом метода </a:t>
            </a:r>
            <a:r>
              <a:rPr lang="en-US" i="1" dirty="0" err="1"/>
              <a:t>submitData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endParaRPr lang="en-US" dirty="0"/>
          </a:p>
          <a:p>
            <a:r>
              <a:rPr lang="en-US" i="1" dirty="0" err="1"/>
              <a:t>viewLifecycleOwner</a:t>
            </a:r>
            <a:r>
              <a:rPr lang="en-US" dirty="0"/>
              <a:t> – </a:t>
            </a:r>
            <a:r>
              <a:rPr lang="en-US" i="1" dirty="0" err="1"/>
              <a:t>lifecycleOwner</a:t>
            </a:r>
            <a:r>
              <a:rPr lang="ru-RU" dirty="0"/>
              <a:t>, который содержит жизненный цикл вью.</a:t>
            </a:r>
            <a:endParaRPr lang="en-US" dirty="0"/>
          </a:p>
          <a:p>
            <a:r>
              <a:rPr lang="en-US" i="1" dirty="0" err="1"/>
              <a:t>lifecycleScope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ru-RU" dirty="0" err="1"/>
              <a:t>скоуп</a:t>
            </a:r>
            <a:r>
              <a:rPr lang="ru-RU" dirty="0"/>
              <a:t> для запуска </a:t>
            </a:r>
            <a:r>
              <a:rPr lang="ru-RU" dirty="0" err="1"/>
              <a:t>корутины</a:t>
            </a:r>
            <a:r>
              <a:rPr lang="ru-RU" dirty="0"/>
              <a:t>, которая отменится при уничтожении </a:t>
            </a:r>
            <a:r>
              <a:rPr lang="en-US" i="1" dirty="0" err="1"/>
              <a:t>lifecycleOwner</a:t>
            </a:r>
            <a:endParaRPr lang="en-US" i="1" dirty="0"/>
          </a:p>
          <a:p>
            <a:endParaRPr lang="ru-RU" dirty="0"/>
          </a:p>
          <a:p>
            <a:r>
              <a:rPr lang="en-US" i="1" dirty="0" err="1"/>
              <a:t>flowWithLifecycle</a:t>
            </a:r>
            <a:r>
              <a:rPr lang="en-US" dirty="0"/>
              <a:t> </a:t>
            </a:r>
            <a:r>
              <a:rPr lang="ru-RU" dirty="0"/>
              <a:t>– функциях для запуска </a:t>
            </a:r>
            <a:r>
              <a:rPr lang="en-US" dirty="0"/>
              <a:t>flow</a:t>
            </a:r>
            <a:r>
              <a:rPr lang="ru-RU" dirty="0"/>
              <a:t>, когда </a:t>
            </a:r>
            <a:r>
              <a:rPr lang="en-US" i="1" dirty="0" err="1"/>
              <a:t>lifecycleOwner</a:t>
            </a:r>
            <a:r>
              <a:rPr lang="en-US" dirty="0"/>
              <a:t> </a:t>
            </a:r>
            <a:r>
              <a:rPr lang="ru-RU" dirty="0"/>
              <a:t>находится в состоянии, например</a:t>
            </a:r>
            <a:r>
              <a:rPr lang="en-US" dirty="0"/>
              <a:t>, STARTED</a:t>
            </a:r>
            <a:r>
              <a:rPr lang="ru-RU" dirty="0"/>
              <a:t>, тогда отмена </a:t>
            </a:r>
            <a:r>
              <a:rPr lang="en-US" dirty="0"/>
              <a:t>flow </a:t>
            </a:r>
            <a:r>
              <a:rPr lang="ru-RU" dirty="0"/>
              <a:t>будет, когда состояние </a:t>
            </a:r>
            <a:r>
              <a:rPr lang="en-US" dirty="0"/>
              <a:t>STOPPED.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19E8C-D9A5-425C-BB50-6CA6449B8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676" y="2373327"/>
            <a:ext cx="4587188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viewLifecycleOwner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lifecycleScope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launch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catsAdapter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CatsAdapter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diffUtil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cats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adapter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catsAdapter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viewModel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cats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flowWithLifecycle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viewLifecycleOwner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lifecycle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Lifecycle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STARTED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collect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catsAdapter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submitData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814133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 txBox="1"/>
          <p:nvPr/>
        </p:nvSpPr>
        <p:spPr>
          <a:xfrm>
            <a:off x="982440" y="788760"/>
            <a:ext cx="1019484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Cutout Mode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8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140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AD76FA-A85D-423A-9A06-458046714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2466975"/>
            <a:ext cx="612457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9985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 txBox="1"/>
          <p:nvPr/>
        </p:nvSpPr>
        <p:spPr>
          <a:xfrm>
            <a:off x="982440" y="788760"/>
            <a:ext cx="1019484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Rounded Corner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Api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. Android 12 (API 31)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8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141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866" name="Picture 2" descr="Android 12: пристальный разбор главных фич | GeekBrains - образовательный  портал">
            <a:extLst>
              <a:ext uri="{FF2B5EF4-FFF2-40B4-BE49-F238E27FC236}">
                <a16:creationId xmlns:a16="http://schemas.microsoft.com/office/drawing/2014/main" id="{51910937-2652-4E48-A579-16A303021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20" y="2131473"/>
            <a:ext cx="33147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AECF51-1244-4F1B-9A8A-9662C6ECC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614" y="1950883"/>
            <a:ext cx="5539666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insets.getRoundedCorner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RoundedCorner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POSITION_TOP_LEFT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)?.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let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topLeft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IntArray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.getLocationInWindow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buttonLeftInWindow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first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buttonTopInWindow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last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получение </a:t>
            </a:r>
            <a:r>
              <a:rPr lang="ru-RU" altLang="ru-RU" sz="1200" i="1" dirty="0">
                <a:solidFill>
                  <a:srgbClr val="8C8C8C"/>
                </a:solidFill>
                <a:latin typeface="JetBrains Mono"/>
              </a:rPr>
              <a:t>долины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катетов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offset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topLeft.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radius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*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Math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.toRadians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45.0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topBoundary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topLeft.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center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offset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leftBoundary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topLeft.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center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offset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если кнопка усекается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buttonLeftInWindow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leftBoundary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buttonTopInWindow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topBoundary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отступы для кнопки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updateLayoutParams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ConstraintLayout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LayoutParams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updateMargins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right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leftBoundary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buttonLeftInWindow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coerceAtLeast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top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topBoundary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buttonTopInWindow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coerceAtLeast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586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 txBox="1"/>
          <p:nvPr/>
        </p:nvSpPr>
        <p:spPr>
          <a:xfrm>
            <a:off x="982440" y="788760"/>
            <a:ext cx="1019484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Splas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h</a:t>
            </a:r>
            <a:r>
              <a:rPr lang="ru-RU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Screen</a:t>
            </a:r>
            <a:r>
              <a:rPr lang="ru-RU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Api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8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142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90" name="Picture 2" descr="Splash screens | Android 12 Beta | Android Developers">
            <a:extLst>
              <a:ext uri="{FF2B5EF4-FFF2-40B4-BE49-F238E27FC236}">
                <a16:creationId xmlns:a16="http://schemas.microsoft.com/office/drawing/2014/main" id="{A19EB4AE-5EBA-47B1-9654-365505AFCE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09" y="1504440"/>
            <a:ext cx="2352582" cy="509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719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 txBox="1"/>
          <p:nvPr/>
        </p:nvSpPr>
        <p:spPr>
          <a:xfrm>
            <a:off x="982440" y="788760"/>
            <a:ext cx="1019484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Splas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h</a:t>
            </a:r>
            <a:r>
              <a:rPr lang="ru-RU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Screen</a:t>
            </a:r>
            <a:r>
              <a:rPr lang="ru-RU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Api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8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143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B1D452-9A9B-4DFB-AB5C-5B1A5C5B7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22" y="2424315"/>
            <a:ext cx="680029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"androidx.core:core-splashscreen:1.0.0-alpha01"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4E263C22-2A19-4CAA-B0F6-9F736E0707F6}"/>
              </a:ext>
            </a:extLst>
          </p:cNvPr>
          <p:cNvSpPr txBox="1">
            <a:spLocks/>
          </p:cNvSpPr>
          <p:nvPr/>
        </p:nvSpPr>
        <p:spPr>
          <a:xfrm>
            <a:off x="825623" y="2006722"/>
            <a:ext cx="8142468" cy="3363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 err="1"/>
              <a:t>build.gradle</a:t>
            </a:r>
            <a:r>
              <a:rPr lang="en-US" sz="1800" dirty="0"/>
              <a:t>(Module :app):</a:t>
            </a:r>
          </a:p>
        </p:txBody>
      </p:sp>
    </p:spTree>
    <p:extLst>
      <p:ext uri="{BB962C8B-B14F-4D97-AF65-F5344CB8AC3E}">
        <p14:creationId xmlns:p14="http://schemas.microsoft.com/office/powerpoint/2010/main" val="6466073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 txBox="1"/>
          <p:nvPr/>
        </p:nvSpPr>
        <p:spPr>
          <a:xfrm>
            <a:off x="982440" y="788760"/>
            <a:ext cx="1019484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Splas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h</a:t>
            </a:r>
            <a:r>
              <a:rPr lang="ru-RU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Screen</a:t>
            </a:r>
            <a:r>
              <a:rPr lang="ru-RU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Api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8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144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4E263C22-2A19-4CAA-B0F6-9F736E0707F6}"/>
              </a:ext>
            </a:extLst>
          </p:cNvPr>
          <p:cNvSpPr txBox="1">
            <a:spLocks/>
          </p:cNvSpPr>
          <p:nvPr/>
        </p:nvSpPr>
        <p:spPr>
          <a:xfrm>
            <a:off x="825623" y="2006722"/>
            <a:ext cx="8142468" cy="3363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/>
              <a:t>themes.xml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A8C7502-F177-4688-AF2E-E0EB64955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02" y="2361208"/>
            <a:ext cx="8303876" cy="3600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    тема для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сплэшскрина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style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Theme.App.Starting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Theme.SplashScreen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 установка цвета заднего фона  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windowSplashScreenBackground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&gt;@android:color/holo_orange_light&lt;/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drawable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для экрана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сплешскрина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windowSplashScreenAnimatedIcon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&gt;@drawable/ic_</a:t>
            </a: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wifi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&lt;!--длительность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сплешскрина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для анимированного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drawable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. для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неанимированного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не надо--&gt;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windowSplashScreenAnimationDuration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&gt;200&lt;/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&lt;!-- стандартная тема вашего приложения--&gt;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postSplashScreenTheme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&gt;@style/Theme.Insets&lt;/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&lt;!--задний фон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drawable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сплешскрина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. доступно с 12 андроида--&gt;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android:windowSplashScreenIconBackgroundColor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:targetApi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="s"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&gt;@color/white&lt;/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drawable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в нижней части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сплешскрина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. доступно с 12 андроида--&gt;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android:windowSplashScreenBrandingImage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:targetApi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="s"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&gt;@drawable/ic_launcher_foreground&lt;/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style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5439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 txBox="1"/>
          <p:nvPr/>
        </p:nvSpPr>
        <p:spPr>
          <a:xfrm>
            <a:off x="982440" y="788760"/>
            <a:ext cx="1019484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Splas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h</a:t>
            </a:r>
            <a:r>
              <a:rPr lang="ru-RU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Screen</a:t>
            </a:r>
            <a:r>
              <a:rPr lang="ru-RU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Api</a:t>
            </a: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8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145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4E263C22-2A19-4CAA-B0F6-9F736E0707F6}"/>
              </a:ext>
            </a:extLst>
          </p:cNvPr>
          <p:cNvSpPr txBox="1">
            <a:spLocks/>
          </p:cNvSpPr>
          <p:nvPr/>
        </p:nvSpPr>
        <p:spPr>
          <a:xfrm>
            <a:off x="825623" y="1775989"/>
            <a:ext cx="8142468" cy="3363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/>
              <a:t>AndroidManifest.xml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9C9BE0-4C61-4C06-9559-986132FFC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69" y="2112293"/>
            <a:ext cx="5322291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activity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MainActivity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:exported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true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:theme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style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Theme.App.Starting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intent-filter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action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android.intent.action.MAIN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category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android.intent.category.LAUNCHER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intent-filter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activity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28D849D-57A2-4D96-9109-AE9F33A42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996" y="2050738"/>
            <a:ext cx="5583004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splashScreen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SplashScreen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installSplashScreen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splashScreen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.setOnExitAnimationListener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provider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splashScreenView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provider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view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slideUp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ObjectAnimator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.ofFloat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splashScreenView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TRANSLATION_Y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-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splashScreenView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height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.toFloat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slideUp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interpolator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AnticipateInterpolator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slideUp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200L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удалить вью в конце анимации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slideUp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doOnEnd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provider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.remove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slideUp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.start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activity_main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101E18EB-E56A-4791-829C-DEA847EBC605}"/>
              </a:ext>
            </a:extLst>
          </p:cNvPr>
          <p:cNvSpPr txBox="1">
            <a:spLocks/>
          </p:cNvSpPr>
          <p:nvPr/>
        </p:nvSpPr>
        <p:spPr>
          <a:xfrm>
            <a:off x="6392996" y="1604629"/>
            <a:ext cx="5470527" cy="3363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 err="1"/>
              <a:t>MainActivity.kt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050061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Splas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h Screen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Arial"/>
                <a:cs typeface="Arial"/>
                <a:sym typeface="Proxima Nova"/>
              </a:rPr>
              <a:t>Api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146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5AD96-159C-492D-B269-3FEB4CDFD4D5}"/>
              </a:ext>
            </a:extLst>
          </p:cNvPr>
          <p:cNvSpPr txBox="1"/>
          <p:nvPr/>
        </p:nvSpPr>
        <p:spPr>
          <a:xfrm>
            <a:off x="2520150" y="5812730"/>
            <a:ext cx="165254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Custom Animation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B4946-8F24-49EC-A70C-E1B8A21C26FB}"/>
              </a:ext>
            </a:extLst>
          </p:cNvPr>
          <p:cNvSpPr txBox="1"/>
          <p:nvPr/>
        </p:nvSpPr>
        <p:spPr>
          <a:xfrm>
            <a:off x="8019311" y="5866882"/>
            <a:ext cx="131112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Standard</a:t>
            </a:r>
          </a:p>
          <a:p>
            <a:r>
              <a:rPr lang="en-US" dirty="0"/>
              <a:t>Animation</a:t>
            </a:r>
            <a:endParaRPr lang="ru-RU" dirty="0"/>
          </a:p>
        </p:txBody>
      </p:sp>
      <p:pic>
        <p:nvPicPr>
          <p:cNvPr id="14" name="bandicam 2021-10-03 18-49-26-259">
            <a:hlinkClick r:id="" action="ppaction://media"/>
            <a:extLst>
              <a:ext uri="{FF2B5EF4-FFF2-40B4-BE49-F238E27FC236}">
                <a16:creationId xmlns:a16="http://schemas.microsoft.com/office/drawing/2014/main" id="{F69E0EB4-60B1-4647-89AE-065096651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7567" y="1612532"/>
            <a:ext cx="2101304" cy="4203797"/>
          </a:xfrm>
          <a:prstGeom prst="rect">
            <a:avLst/>
          </a:prstGeom>
        </p:spPr>
      </p:pic>
      <p:pic>
        <p:nvPicPr>
          <p:cNvPr id="13" name="bandicam 2021-10-03 18-51-40-430">
            <a:hlinkClick r:id="" action="ppaction://media"/>
            <a:extLst>
              <a:ext uri="{FF2B5EF4-FFF2-40B4-BE49-F238E27FC236}">
                <a16:creationId xmlns:a16="http://schemas.microsoft.com/office/drawing/2014/main" id="{F02A9C72-FF23-4CFA-B914-6AB718702D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31111" y="1612532"/>
            <a:ext cx="2126573" cy="42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56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6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0" mute="1">
                <p:cTn id="1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Render Effect. API 31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147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8BA81-D119-4D9C-B0AB-A03F0DDAAB0E}"/>
              </a:ext>
            </a:extLst>
          </p:cNvPr>
          <p:cNvSpPr txBox="1"/>
          <p:nvPr/>
        </p:nvSpPr>
        <p:spPr>
          <a:xfrm>
            <a:off x="982569" y="1980338"/>
            <a:ext cx="9505764" cy="2897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i="0" dirty="0" err="1">
                <a:solidFill>
                  <a:srgbClr val="111111"/>
                </a:solidFill>
                <a:effectLst/>
                <a:latin typeface="Proxima Nova Light"/>
              </a:rPr>
              <a:t>Bitmap</a:t>
            </a:r>
            <a:r>
              <a:rPr lang="ru-RU" i="0" dirty="0">
                <a:solidFill>
                  <a:srgbClr val="111111"/>
                </a:solidFill>
                <a:effectLst/>
                <a:latin typeface="Proxima Nova Light"/>
              </a:rPr>
              <a:t> – </a:t>
            </a:r>
            <a:r>
              <a:rPr lang="ru-RU" i="0" dirty="0" err="1">
                <a:solidFill>
                  <a:srgbClr val="111111"/>
                </a:solidFill>
                <a:effectLst/>
                <a:latin typeface="Proxima Nova Light"/>
              </a:rPr>
              <a:t>отрисовывает</a:t>
            </a:r>
            <a:r>
              <a:rPr lang="ru-RU" i="0" dirty="0">
                <a:solidFill>
                  <a:srgbClr val="111111"/>
                </a:solidFill>
                <a:effectLst/>
                <a:latin typeface="Proxima Nova Light"/>
              </a:rPr>
              <a:t> содержимое битмапа. Обычно используется в цепочке для наложения последующих эффектов.</a:t>
            </a:r>
          </a:p>
          <a:p>
            <a:pPr algn="l"/>
            <a:r>
              <a:rPr lang="ru-RU" i="0" dirty="0" err="1">
                <a:solidFill>
                  <a:srgbClr val="111111"/>
                </a:solidFill>
                <a:effectLst/>
                <a:latin typeface="Proxima Nova Light"/>
              </a:rPr>
              <a:t>Blur</a:t>
            </a:r>
            <a:r>
              <a:rPr lang="ru-RU" i="0" dirty="0">
                <a:solidFill>
                  <a:srgbClr val="111111"/>
                </a:solidFill>
                <a:effectLst/>
                <a:latin typeface="Proxima Nova Light"/>
              </a:rPr>
              <a:t> – размытие по оси X и Y.</a:t>
            </a:r>
          </a:p>
          <a:p>
            <a:pPr algn="l"/>
            <a:r>
              <a:rPr lang="ru-RU" i="0" dirty="0" err="1">
                <a:solidFill>
                  <a:srgbClr val="111111"/>
                </a:solidFill>
                <a:effectLst/>
                <a:latin typeface="Proxima Nova Light"/>
              </a:rPr>
              <a:t>ColorFilter</a:t>
            </a:r>
            <a:r>
              <a:rPr lang="ru-RU" i="0" dirty="0">
                <a:solidFill>
                  <a:srgbClr val="111111"/>
                </a:solidFill>
                <a:effectLst/>
                <a:latin typeface="Proxima Nova Light"/>
              </a:rPr>
              <a:t> – применяется цветной фильтр</a:t>
            </a:r>
          </a:p>
          <a:p>
            <a:pPr algn="l"/>
            <a:r>
              <a:rPr lang="ru-RU" i="0" dirty="0" err="1">
                <a:solidFill>
                  <a:srgbClr val="111111"/>
                </a:solidFill>
                <a:effectLst/>
                <a:latin typeface="Proxima Nova Light"/>
              </a:rPr>
              <a:t>Offset</a:t>
            </a:r>
            <a:r>
              <a:rPr lang="ru-RU" i="0" dirty="0">
                <a:solidFill>
                  <a:srgbClr val="111111"/>
                </a:solidFill>
                <a:effectLst/>
                <a:latin typeface="Proxima Nova Light"/>
              </a:rPr>
              <a:t> – сдвиг по осям X, Y</a:t>
            </a:r>
          </a:p>
          <a:p>
            <a:pPr algn="l"/>
            <a:r>
              <a:rPr lang="ru-RU" i="0" dirty="0" err="1">
                <a:solidFill>
                  <a:srgbClr val="111111"/>
                </a:solidFill>
                <a:effectLst/>
                <a:latin typeface="Proxima Nova Light"/>
              </a:rPr>
              <a:t>Shader</a:t>
            </a:r>
            <a:r>
              <a:rPr lang="ru-RU" i="0" dirty="0">
                <a:solidFill>
                  <a:srgbClr val="111111"/>
                </a:solidFill>
                <a:effectLst/>
                <a:latin typeface="Proxima Nova Light"/>
              </a:rPr>
              <a:t> – </a:t>
            </a:r>
            <a:r>
              <a:rPr lang="ru-RU" i="0" dirty="0" err="1">
                <a:solidFill>
                  <a:srgbClr val="111111"/>
                </a:solidFill>
                <a:effectLst/>
                <a:latin typeface="Proxima Nova Light"/>
              </a:rPr>
              <a:t>отрисовывает</a:t>
            </a:r>
            <a:r>
              <a:rPr lang="ru-RU" i="0" dirty="0">
                <a:solidFill>
                  <a:srgbClr val="111111"/>
                </a:solidFill>
                <a:effectLst/>
                <a:latin typeface="Proxima Nova Light"/>
              </a:rPr>
              <a:t> шейдер, переданный в аргументах. С помощью шейдеров можно создавать, например,  различные градиенты.</a:t>
            </a:r>
          </a:p>
          <a:p>
            <a:pPr algn="l"/>
            <a:r>
              <a:rPr lang="ru-RU" i="0" dirty="0" err="1">
                <a:solidFill>
                  <a:srgbClr val="111111"/>
                </a:solidFill>
                <a:effectLst/>
                <a:latin typeface="Proxima Nova Light"/>
              </a:rPr>
              <a:t>Chain</a:t>
            </a:r>
            <a:r>
              <a:rPr lang="ru-RU" i="0" dirty="0">
                <a:solidFill>
                  <a:srgbClr val="111111"/>
                </a:solidFill>
                <a:effectLst/>
                <a:latin typeface="Proxima Nova Light"/>
              </a:rPr>
              <a:t> – комбинация 2 эффектов. Результат отрисовки одного эффекта используется как источник для второго эффекта.</a:t>
            </a:r>
          </a:p>
          <a:p>
            <a:pPr algn="l"/>
            <a:r>
              <a:rPr lang="ru-RU" i="0" dirty="0" err="1">
                <a:solidFill>
                  <a:srgbClr val="111111"/>
                </a:solidFill>
                <a:effectLst/>
                <a:latin typeface="Proxima Nova Light"/>
              </a:rPr>
              <a:t>BlendMode</a:t>
            </a:r>
            <a:r>
              <a:rPr lang="ru-RU" i="0" dirty="0">
                <a:solidFill>
                  <a:srgbClr val="111111"/>
                </a:solidFill>
                <a:effectLst/>
                <a:latin typeface="Proxima Nova Light"/>
              </a:rPr>
              <a:t> – для объединения 2 эффектов в определенном режиме</a:t>
            </a:r>
          </a:p>
        </p:txBody>
      </p:sp>
    </p:spTree>
    <p:extLst>
      <p:ext uri="{BB962C8B-B14F-4D97-AF65-F5344CB8AC3E}">
        <p14:creationId xmlns:p14="http://schemas.microsoft.com/office/powerpoint/2010/main" val="896972467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Render Effect. API 31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148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bandicam 2021-10-03 18-35-38-660">
            <a:hlinkClick r:id="" action="ppaction://media"/>
            <a:extLst>
              <a:ext uri="{FF2B5EF4-FFF2-40B4-BE49-F238E27FC236}">
                <a16:creationId xmlns:a16="http://schemas.microsoft.com/office/drawing/2014/main" id="{95EBAE0F-59CC-43C2-9CE4-BCBD0DA841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5748" y="1200575"/>
            <a:ext cx="2803525" cy="508952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0CDE43E-A39B-426F-A510-5A3A92F16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67" y="2197893"/>
            <a:ext cx="6758581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blurSeekBar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.setOnSeekBarChangeListener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SeekBar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OnSeekBarChangeListener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onProgressChanged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seekBar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SeekBar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progress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fromUser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Boolean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progress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&gt;=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SDK_INT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VERSION_CODES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blurEffect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RenderEffect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.createBlurEffect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progress.toFloat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(),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radiusX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progress.toFloat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(),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radiusY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Shader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TileMode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CLAMP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blurImageView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.setRenderEffect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blurEffect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252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RenderScripr</a:t>
            </a: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 Replacement 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149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F63897-B590-48A5-AC15-AADBDB051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69" y="2498540"/>
            <a:ext cx="9048793" cy="20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485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Paging3. </a:t>
            </a:r>
            <a:r>
              <a:rPr lang="ru-RU" dirty="0"/>
              <a:t>Результат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</a:t>
            </a:fld>
            <a:endParaRPr lang="ru-RU" dirty="0"/>
          </a:p>
        </p:txBody>
      </p:sp>
      <p:pic>
        <p:nvPicPr>
          <p:cNvPr id="2" name="doc_2021-09-28_01-01-17">
            <a:hlinkClick r:id="" action="ppaction://media"/>
            <a:extLst>
              <a:ext uri="{FF2B5EF4-FFF2-40B4-BE49-F238E27FC236}">
                <a16:creationId xmlns:a16="http://schemas.microsoft.com/office/drawing/2014/main" id="{31565A21-0076-44CB-AFFF-9CB85AD1C9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8490" y="1376039"/>
            <a:ext cx="2475020" cy="53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Effects without </a:t>
            </a:r>
            <a:r>
              <a:rPr kumimoji="0" lang="en-US" sz="32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RenderEffect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150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BC158-0E49-41F0-87B4-209A8687E13F}"/>
              </a:ext>
            </a:extLst>
          </p:cNvPr>
          <p:cNvSpPr txBox="1"/>
          <p:nvPr/>
        </p:nvSpPr>
        <p:spPr>
          <a:xfrm>
            <a:off x="982569" y="1980338"/>
            <a:ext cx="950576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111111"/>
                </a:solidFill>
                <a:effectLst/>
                <a:latin typeface="Proxima Nova Light"/>
              </a:rPr>
              <a:t>Vulkan </a:t>
            </a:r>
            <a:r>
              <a:rPr lang="en-US" sz="2400" i="0" dirty="0" err="1">
                <a:solidFill>
                  <a:srgbClr val="111111"/>
                </a:solidFill>
                <a:effectLst/>
                <a:latin typeface="Proxima Nova Light"/>
              </a:rPr>
              <a:t>Api</a:t>
            </a:r>
            <a:endParaRPr lang="en-US" sz="2400" i="0" dirty="0">
              <a:solidFill>
                <a:srgbClr val="111111"/>
              </a:solidFill>
              <a:effectLst/>
              <a:latin typeface="Proxima Nov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Proxima Nova Light"/>
              </a:rPr>
              <a:t>Google Toolkit</a:t>
            </a:r>
            <a:endParaRPr lang="ru-RU" sz="2400" i="0" dirty="0">
              <a:solidFill>
                <a:srgbClr val="111111"/>
              </a:solidFill>
              <a:effectLst/>
              <a:latin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651329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Google UI Toolkit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151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C06EC-0E20-46B4-820B-7BEDA8C3CF5E}"/>
              </a:ext>
            </a:extLst>
          </p:cNvPr>
          <p:cNvSpPr txBox="1"/>
          <p:nvPr/>
        </p:nvSpPr>
        <p:spPr>
          <a:xfrm>
            <a:off x="650660" y="2117211"/>
            <a:ext cx="10890680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Proxima Nova Light" panose="02000506030000020004"/>
                <a:ea typeface="Times New Roman" panose="02020603050405020304" pitchFamily="18" charset="0"/>
              </a:rPr>
              <a:t>git submodule add https://github.com/android/renderscript-intrinsics-replacement-toolkit.git toolkit-render-script-replace</a:t>
            </a:r>
          </a:p>
          <a:p>
            <a:endParaRPr lang="en-US" dirty="0">
              <a:latin typeface="Proxima Nova Light" panose="02000506030000020004"/>
              <a:ea typeface="Times New Roman" panose="02020603050405020304" pitchFamily="18" charset="0"/>
            </a:endParaRPr>
          </a:p>
          <a:p>
            <a:endParaRPr lang="en-US" sz="1800" dirty="0">
              <a:effectLst/>
              <a:latin typeface="Proxima Nova Light" panose="02000506030000020004"/>
              <a:ea typeface="Times New Roman" panose="02020603050405020304" pitchFamily="18" charset="0"/>
            </a:endParaRPr>
          </a:p>
          <a:p>
            <a:r>
              <a:rPr lang="en-US" dirty="0" err="1">
                <a:latin typeface="Proxima Nova Light" panose="02000506030000020004"/>
                <a:ea typeface="Times New Roman" panose="02020603050405020304" pitchFamily="18" charset="0"/>
              </a:rPr>
              <a:t>settings.gradle</a:t>
            </a:r>
            <a:r>
              <a:rPr lang="en-US" dirty="0">
                <a:latin typeface="Proxima Nova Light" panose="02000506030000020004"/>
                <a:ea typeface="Times New Roman" panose="02020603050405020304" pitchFamily="18" charset="0"/>
              </a:rPr>
              <a:t>:</a:t>
            </a:r>
          </a:p>
          <a:p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include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':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toolkit-render-script-replace:renderscript-toolkit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’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rgbClr val="067D17"/>
              </a:solidFill>
              <a:effectLst/>
              <a:latin typeface="JetBrains Mono"/>
            </a:endParaRPr>
          </a:p>
          <a:p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23332"/>
              </a:solidFill>
              <a:effectLst/>
              <a:uLnTx/>
              <a:uFillTx/>
              <a:latin typeface="Proxima Nova Light" panose="02000506030000020004"/>
              <a:ea typeface="Times New Roman" panose="02020603050405020304" pitchFamily="18" charset="0"/>
              <a:cs typeface="Calibri"/>
              <a:sym typeface="Calibri"/>
            </a:endParaRPr>
          </a:p>
          <a:p>
            <a:r>
              <a:rPr lang="en-US" sz="1800" dirty="0" err="1"/>
              <a:t>build.gradle</a:t>
            </a:r>
            <a:r>
              <a:rPr lang="en-US" sz="1800" dirty="0"/>
              <a:t>(Module :app):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23332"/>
              </a:solidFill>
              <a:effectLst/>
              <a:uLnTx/>
              <a:uFillTx/>
              <a:latin typeface="Proxima Nova Light" panose="02000506030000020004"/>
              <a:ea typeface="Times New Roman" panose="02020603050405020304" pitchFamily="18" charset="0"/>
              <a:cs typeface="Calibri"/>
              <a:sym typeface="Calibri"/>
            </a:endParaRPr>
          </a:p>
          <a:p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project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":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renderscript-toolkit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74E2EA-A2D7-47F0-9971-9BD4BEB61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11982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Google UI Toolkit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152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C06EC-0E20-46B4-820B-7BEDA8C3CF5E}"/>
              </a:ext>
            </a:extLst>
          </p:cNvPr>
          <p:cNvSpPr txBox="1"/>
          <p:nvPr/>
        </p:nvSpPr>
        <p:spPr>
          <a:xfrm>
            <a:off x="650660" y="2117210"/>
            <a:ext cx="7046280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blurSeekBar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.setOnSeekBarChangeListener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SeekBar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OnSeekBarChangeListener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onProgressChanged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seekBar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SeekBar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progress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fromUser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Boolean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progress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..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25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blurImageView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.setImageBitmap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Toolkit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.blur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bitmap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radius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progress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74E2EA-A2D7-47F0-9971-9BD4BEB61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bandicam 2021-10-03 18-45-16-787">
            <a:hlinkClick r:id="" action="ppaction://media"/>
            <a:extLst>
              <a:ext uri="{FF2B5EF4-FFF2-40B4-BE49-F238E27FC236}">
                <a16:creationId xmlns:a16="http://schemas.microsoft.com/office/drawing/2014/main" id="{290767D0-737A-4136-B64A-2563CA2A6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5906" y="884237"/>
            <a:ext cx="2803525" cy="50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861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Setting Panel. </a:t>
            </a:r>
            <a:r>
              <a:rPr kumimoji="0" lang="en-US" sz="32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Api</a:t>
            </a: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Arial"/>
                <a:cs typeface="Arial"/>
                <a:sym typeface="Proxima Nova"/>
              </a:rPr>
              <a:t> 29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153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01198CBC-F531-44CD-8357-D78A611196FC}"/>
              </a:ext>
            </a:extLst>
          </p:cNvPr>
          <p:cNvSpPr txBox="1">
            <a:spLocks/>
          </p:cNvSpPr>
          <p:nvPr/>
        </p:nvSpPr>
        <p:spPr>
          <a:xfrm>
            <a:off x="859488" y="2237173"/>
            <a:ext cx="10965567" cy="5227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74E2EA-A2D7-47F0-9971-9BD4BEB61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F3D5F3-9A5F-4C2E-8156-A11401FC3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48" y="2359726"/>
            <a:ext cx="6791418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Settings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Panel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ACTION_NFC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Settings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Panel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ACTION_INTERNET_CONNECTIVITY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Settings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Panel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ACTION_VOLUME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Settings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Panel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ACTION_WIFI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oogle Shape;1035;p96">
            <a:extLst>
              <a:ext uri="{FF2B5EF4-FFF2-40B4-BE49-F238E27FC236}">
                <a16:creationId xmlns:a16="http://schemas.microsoft.com/office/drawing/2014/main" id="{18A4F6B3-54A2-4CB9-ABF2-20B683F6E5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1096" y="1612532"/>
            <a:ext cx="4313520" cy="4183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138361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1443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Paging3. </a:t>
            </a:r>
            <a:r>
              <a:rPr lang="ru-RU" dirty="0"/>
              <a:t>Состояние ошибки и загрузки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16</a:t>
            </a:fld>
            <a:endParaRPr lang="ru-RU" dirty="0"/>
          </a:p>
        </p:txBody>
      </p:sp>
      <p:pic>
        <p:nvPicPr>
          <p:cNvPr id="5" name="doc_2021-09-28_01-06-39">
            <a:hlinkClick r:id="" action="ppaction://media"/>
            <a:extLst>
              <a:ext uri="{FF2B5EF4-FFF2-40B4-BE49-F238E27FC236}">
                <a16:creationId xmlns:a16="http://schemas.microsoft.com/office/drawing/2014/main" id="{247573B8-1440-4572-B087-9D93AD2EA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9417" y="1415512"/>
            <a:ext cx="2413166" cy="52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710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Paging3. </a:t>
            </a:r>
            <a:r>
              <a:rPr lang="en-US" dirty="0" err="1"/>
              <a:t>LoadStateAdapter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17</a:t>
            </a:fld>
            <a:endParaRPr lang="ru-RU" dirty="0"/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E68FE2DE-D1A0-49A1-90BA-F5C7678C5B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8052" y="4720325"/>
            <a:ext cx="4383859" cy="1003177"/>
          </a:xfrm>
        </p:spPr>
        <p:txBody>
          <a:bodyPr/>
          <a:lstStyle/>
          <a:p>
            <a:r>
              <a:rPr lang="en-US" dirty="0"/>
              <a:t>See:</a:t>
            </a:r>
          </a:p>
          <a:p>
            <a:pPr lvl="1"/>
            <a:r>
              <a:rPr lang="en-US" sz="2000" dirty="0" err="1"/>
              <a:t>withLoadStateHeader</a:t>
            </a:r>
            <a:endParaRPr lang="ru-RU" sz="2000" dirty="0"/>
          </a:p>
          <a:p>
            <a:pPr lvl="1"/>
            <a:r>
              <a:rPr lang="en-US" sz="2000" dirty="0" err="1"/>
              <a:t>withLoadStateFooter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984ED-4B01-492F-ACF3-3D0337D1E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055" y="1436120"/>
            <a:ext cx="5101127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viewLifecycleOwner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lifecycleScope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launch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catsAdapter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CatsAdapter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diffUtil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adapter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catsAdapter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.withLoadStateHeaderAndFooter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header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CatsLoadStateAdapter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catsAdapter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retry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footer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CatsLoadStateAdapter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catsAdapter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retry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viewModel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flowWithLifecycle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viewLifecycleOwner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lifecycle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Lifecycle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STARTED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collect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catsAdapter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submitData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8CC101-A291-42EB-8734-69E97E1A0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69365"/>
            <a:ext cx="6108303" cy="6370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CatsLoadStateAdapter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retry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() -&gt;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Unit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LoadStateAdapter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CatsLoadStateViewHolder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onBindViewHolder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holder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CatsLoadStateViewHolder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LoadState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holder.bind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onCreateViewHolder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ViewGroup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LoadState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CatsLoadStateViewHolder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CatsLoadStateViewHolder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ViewholderCatsLoadStateBinding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retry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() -&gt;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Unit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 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.ViewHolder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binding.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root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init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loadButton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.setOnClickListener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retry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.invoke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bind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LoadState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=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with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LoadSt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ate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NotLoading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LoadState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Error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progressBar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visibility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GONE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loadButton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visibility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VISIBLE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LoadState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Loading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loadButton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visibility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GONE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progressBar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visibility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VISIBLE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3579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18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8930196-E21C-48BE-A512-30C6D0A1F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570" y="1804835"/>
            <a:ext cx="6181710" cy="2518590"/>
          </a:xfrm>
        </p:spPr>
        <p:txBody>
          <a:bodyPr/>
          <a:lstStyle/>
          <a:p>
            <a:r>
              <a:rPr lang="ru-RU" dirty="0"/>
              <a:t>Библиотека для навигации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android </a:t>
            </a:r>
            <a:r>
              <a:rPr lang="ru-RU" dirty="0"/>
              <a:t>приложении</a:t>
            </a:r>
            <a:r>
              <a:rPr lang="en-US" dirty="0"/>
              <a:t>, </a:t>
            </a:r>
            <a:r>
              <a:rPr lang="ru-RU" dirty="0"/>
              <a:t>разрабатываемый </a:t>
            </a:r>
            <a:r>
              <a:rPr lang="en-US" dirty="0"/>
              <a:t>Google.</a:t>
            </a:r>
          </a:p>
          <a:p>
            <a:endParaRPr lang="en-US" dirty="0"/>
          </a:p>
          <a:p>
            <a:r>
              <a:rPr lang="ru-RU" dirty="0"/>
              <a:t>Рассмотрим на примере</a:t>
            </a:r>
            <a:r>
              <a:rPr lang="en-US" dirty="0"/>
              <a:t> c </a:t>
            </a:r>
            <a:r>
              <a:rPr lang="ru-RU" dirty="0"/>
              <a:t>нижней панелью навигации.</a:t>
            </a:r>
            <a:endParaRPr lang="en-US" dirty="0"/>
          </a:p>
        </p:txBody>
      </p:sp>
      <p:pic>
        <p:nvPicPr>
          <p:cNvPr id="7" name="bandicam 2021-09-28 01-32-29-335">
            <a:hlinkClick r:id="" action="ppaction://media"/>
            <a:extLst>
              <a:ext uri="{FF2B5EF4-FFF2-40B4-BE49-F238E27FC236}">
                <a16:creationId xmlns:a16="http://schemas.microsoft.com/office/drawing/2014/main" id="{F33298CD-C5A2-4C6A-A1EB-C11D7EFD8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0864" y="146284"/>
            <a:ext cx="3048000" cy="65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90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19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8930196-E21C-48BE-A512-30C6D0A1F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570" y="1804835"/>
            <a:ext cx="6181710" cy="323821"/>
          </a:xfrm>
        </p:spPr>
        <p:txBody>
          <a:bodyPr/>
          <a:lstStyle/>
          <a:p>
            <a:r>
              <a:rPr lang="en-US" dirty="0" err="1"/>
              <a:t>build.gradle</a:t>
            </a:r>
            <a:r>
              <a:rPr lang="en-US" dirty="0"/>
              <a:t>(Module :app):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0E0514-EBA1-46AD-82A0-DA25C25DB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772" y="2789617"/>
            <a:ext cx="8399921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Navigation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"androidx.navigation:navigation-fragment-ktx:2.4.0-alpha09"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"androidx.navigation:navigation-ui-ktx:2.4.0-alpha09"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933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UI</a:t>
            </a:r>
          </a:p>
          <a:p>
            <a:pPr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DI</a:t>
            </a:r>
          </a:p>
          <a:p>
            <a:pPr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Navigation</a:t>
            </a:r>
            <a:endParaRPr lang="ru-RU" sz="1800" dirty="0"/>
          </a:p>
          <a:p>
            <a:pPr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System restrictions</a:t>
            </a:r>
          </a:p>
          <a:p>
            <a:pPr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Hardware</a:t>
            </a:r>
          </a:p>
          <a:p>
            <a:pPr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Features and APIs</a:t>
            </a:r>
            <a:endParaRPr lang="ru-RU" sz="18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Содержание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51854675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20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8930196-E21C-48BE-A512-30C6D0A1F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7842" y="5531846"/>
            <a:ext cx="6181710" cy="323821"/>
          </a:xfrm>
        </p:spPr>
        <p:txBody>
          <a:bodyPr/>
          <a:lstStyle/>
          <a:p>
            <a:r>
              <a:rPr lang="ru-RU" dirty="0"/>
              <a:t>Создание ресурсов навигации.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056467-0216-4180-AD06-A12A4A71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1" y="1612532"/>
            <a:ext cx="6352183" cy="36785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1F2904-1F6E-4FDF-B490-E7E1E89C2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44" y="2135596"/>
            <a:ext cx="4391647" cy="165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1651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21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8930196-E21C-48BE-A512-30C6D0A1F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2735" y="5825439"/>
            <a:ext cx="6181710" cy="323821"/>
          </a:xfrm>
        </p:spPr>
        <p:txBody>
          <a:bodyPr/>
          <a:lstStyle/>
          <a:p>
            <a:r>
              <a:rPr lang="ru-RU" dirty="0"/>
              <a:t>Инструмент для создания графа навигации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3EE61E-3FFF-4634-A8B5-511A4193C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84" y="1425060"/>
            <a:ext cx="9204664" cy="429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026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22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8930196-E21C-48BE-A512-30C6D0A1F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6337" y="5988943"/>
            <a:ext cx="3706954" cy="323821"/>
          </a:xfrm>
        </p:spPr>
        <p:txBody>
          <a:bodyPr/>
          <a:lstStyle/>
          <a:p>
            <a:r>
              <a:rPr lang="ru-RU" dirty="0"/>
              <a:t>Навигация для вкладки </a:t>
            </a:r>
            <a:r>
              <a:rPr lang="en-US" dirty="0"/>
              <a:t>home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CA812-3765-401E-81E9-47237F6A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58" y="1439423"/>
            <a:ext cx="8664713" cy="42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18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23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8930196-E21C-48BE-A512-30C6D0A1F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37490" y="6325556"/>
            <a:ext cx="3816451" cy="323821"/>
          </a:xfrm>
        </p:spPr>
        <p:txBody>
          <a:bodyPr/>
          <a:lstStyle/>
          <a:p>
            <a:r>
              <a:rPr lang="ru-RU" dirty="0"/>
              <a:t>Навигация для нижней панели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6456A0-F93E-454E-BE96-814BB2B3D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965" y="1708908"/>
            <a:ext cx="9792070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endParaRPr lang="en-US" altLang="ru-RU" sz="1200" dirty="0">
              <a:solidFill>
                <a:srgbClr val="080808"/>
              </a:solidFill>
              <a:latin typeface="JetBrains Mono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navigation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="http://schemas.android.com/apk/res/android"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="http://schemas.android.com/apk/res-auto"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="http://schemas.android.com/tools"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mobile_navigation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:startDestination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navigation_home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fragment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navigation_home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ru.mail.education.lecture3appnav.ui.home.HomeFragment"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:label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title_home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layout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fragment_home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fragment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navigation_dashboard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ru.mail.education.lecture3appnav.ui.dashboard.DashboardFragment"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:label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title_dashboard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layout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fragment_dashboard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lang="en-US" altLang="ru-RU" sz="1200" dirty="0">
                <a:solidFill>
                  <a:srgbClr val="0033B3"/>
                </a:solidFill>
                <a:latin typeface="JetBrains Mono"/>
              </a:rPr>
              <a:t>include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graph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navigation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navigation_home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navigation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3793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24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8930196-E21C-48BE-A512-30C6D0A1F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9378" y="6001735"/>
            <a:ext cx="5153244" cy="323821"/>
          </a:xfrm>
        </p:spPr>
        <p:txBody>
          <a:bodyPr/>
          <a:lstStyle/>
          <a:p>
            <a:r>
              <a:rPr lang="en-US" dirty="0"/>
              <a:t>Menu </a:t>
            </a:r>
            <a:r>
              <a:rPr lang="ru-RU" dirty="0"/>
              <a:t>ресурс для нижней панели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45FC38-63AC-49ED-8925-0D1E2AC9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70" y="1652385"/>
            <a:ext cx="8071580" cy="404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53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25</a:t>
            </a:fld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7DAF24CA-3728-4230-A16B-2DB30865A25D}"/>
              </a:ext>
            </a:extLst>
          </p:cNvPr>
          <p:cNvSpPr txBox="1">
            <a:spLocks/>
          </p:cNvSpPr>
          <p:nvPr/>
        </p:nvSpPr>
        <p:spPr>
          <a:xfrm>
            <a:off x="802486" y="1612532"/>
            <a:ext cx="5118919" cy="29861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/>
              <a:t>Верстка </a:t>
            </a:r>
            <a:r>
              <a:rPr lang="en-US" dirty="0"/>
              <a:t>Activity</a:t>
            </a:r>
          </a:p>
          <a:p>
            <a:r>
              <a:rPr lang="en-US" dirty="0"/>
              <a:t>1 – menu </a:t>
            </a:r>
            <a:r>
              <a:rPr lang="ru-RU" dirty="0"/>
              <a:t>для нижней панели</a:t>
            </a:r>
            <a:endParaRPr lang="en-US" dirty="0"/>
          </a:p>
          <a:p>
            <a:r>
              <a:rPr lang="en-US" dirty="0"/>
              <a:t>2 – </a:t>
            </a:r>
            <a:r>
              <a:rPr lang="ru-RU" dirty="0"/>
              <a:t>название фрагмента, который содержит реализацию навигации</a:t>
            </a:r>
          </a:p>
          <a:p>
            <a:r>
              <a:rPr lang="ru-RU" dirty="0"/>
              <a:t>3 – отвечает за то, что </a:t>
            </a:r>
            <a:r>
              <a:rPr lang="en-US" dirty="0" err="1"/>
              <a:t>NavHostFragment</a:t>
            </a:r>
            <a:r>
              <a:rPr lang="en-US" dirty="0"/>
              <a:t> </a:t>
            </a:r>
            <a:r>
              <a:rPr lang="ru-RU" dirty="0"/>
              <a:t>будет обрабатывать кнопку назад. </a:t>
            </a:r>
            <a:r>
              <a:rPr lang="ru-RU" dirty="0" err="1"/>
              <a:t>Навхост</a:t>
            </a:r>
            <a:r>
              <a:rPr lang="ru-RU" dirty="0"/>
              <a:t> может быть только один</a:t>
            </a:r>
          </a:p>
          <a:p>
            <a:r>
              <a:rPr lang="ru-RU" dirty="0"/>
              <a:t>4 – граф навигации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3F20521-E31F-47D0-B440-09A1D93BD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217" y="362715"/>
            <a:ext cx="5660935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androidx.constraintlayout.widget.ConstraintLayout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="http://schemas.android.com/apk/res/android"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="http://schemas.android.com/apk/res-auto"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container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:paddingTop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="?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attr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actionBarSize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com.google.android.material.bottomnavigation.BottomNavigationView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nav_view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:layout_constrainedWidth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:layout_constraintBottom_toBottomOf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:layout_constraintLeft_toLeftOf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:layout_constraintRight_toRightOf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:menu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menu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bottom_nav_menu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//1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androidx.fragment.app.FragmentContainerView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nav_host_fragment_activity_main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androidx.navigation.fragment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.</a:t>
            </a:r>
            <a:r>
              <a:rPr kumimoji="0" lang="en-US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NavHostFragment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“</a:t>
            </a:r>
            <a:r>
              <a:rPr kumimoji="0" lang="en-US" alt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//2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:defaultNavHost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“</a:t>
            </a:r>
            <a:r>
              <a:rPr kumimoji="0" lang="en-US" alt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//3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:layout_constraintBottom_toTopOf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nav_view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:layout_constraintLeft_toLeftOf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:layout_constraintRight_toRightOf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:layout_constraintTop_toTopOf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parent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:navGraph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navigation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navigation_main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//4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androidx.constraintlayout.widget.ConstraintLayout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490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26</a:t>
            </a:fld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7DAF24CA-3728-4230-A16B-2DB30865A25D}"/>
              </a:ext>
            </a:extLst>
          </p:cNvPr>
          <p:cNvSpPr txBox="1">
            <a:spLocks/>
          </p:cNvSpPr>
          <p:nvPr/>
        </p:nvSpPr>
        <p:spPr>
          <a:xfrm>
            <a:off x="3998448" y="5501376"/>
            <a:ext cx="4905855" cy="14820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/>
              <a:t>Настройка </a:t>
            </a:r>
            <a:r>
              <a:rPr lang="en-US" dirty="0" err="1"/>
              <a:t>BottomNavigationView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D97CE-AE57-4E88-BCA6-2F383E436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528" y="1748221"/>
            <a:ext cx="9916357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lateinit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ActivityMainBinding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onCreate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savedInstanceState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Bundle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.onCreate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savedInstanceState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ActivityMainBinding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.inflate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layoutInflater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root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navHostFragment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supportFragmentManager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findFragmentById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nav_host_fragment_activity_main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NavHostFragment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navHostFragment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navController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navView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setupWithNavController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57948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27</a:t>
            </a:fld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7DAF24CA-3728-4230-A16B-2DB30865A25D}"/>
              </a:ext>
            </a:extLst>
          </p:cNvPr>
          <p:cNvSpPr txBox="1">
            <a:spLocks/>
          </p:cNvSpPr>
          <p:nvPr/>
        </p:nvSpPr>
        <p:spPr>
          <a:xfrm>
            <a:off x="875899" y="1997151"/>
            <a:ext cx="4471118" cy="79518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/>
              <a:t>Переход с экрана </a:t>
            </a:r>
            <a:r>
              <a:rPr lang="en-US" dirty="0"/>
              <a:t>home</a:t>
            </a:r>
            <a:r>
              <a:rPr lang="ru-RU" dirty="0"/>
              <a:t> на экран со счетчиком во вкладке </a:t>
            </a:r>
            <a:r>
              <a:rPr lang="en-US" dirty="0"/>
              <a:t>home</a:t>
            </a:r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9BB84919-F41A-42E4-8AEC-F80B29AF57B5}"/>
              </a:ext>
            </a:extLst>
          </p:cNvPr>
          <p:cNvSpPr txBox="1">
            <a:spLocks/>
          </p:cNvSpPr>
          <p:nvPr/>
        </p:nvSpPr>
        <p:spPr>
          <a:xfrm>
            <a:off x="875899" y="3754548"/>
            <a:ext cx="4471118" cy="79518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/>
              <a:t>Получение аргументов на экране счетчика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42596A-10E8-441F-BF7A-46F7320DF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601" y="1688280"/>
            <a:ext cx="6267636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homeTextView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.setOnClickListener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findNavController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navigate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action_home_fragment_to_counter_fragment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bundleOf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counter_start_value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E7CB67F-5922-4B39-AA50-CBE9439E7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0477" y="3785571"/>
            <a:ext cx="6436311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counterValue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arguments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counter_start_value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?: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countTextView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counterValue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countTextView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.setOnClickListener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countTextView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(++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counterValue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25948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68" y="788619"/>
            <a:ext cx="9726295" cy="823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Navigation Component. </a:t>
            </a:r>
            <a:r>
              <a:rPr lang="en-US" dirty="0" err="1"/>
              <a:t>SaveArgs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7" y="5855667"/>
            <a:ext cx="2743200" cy="1263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28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8930196-E21C-48BE-A512-30C6D0A1F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969" y="3882532"/>
            <a:ext cx="6181710" cy="323821"/>
          </a:xfrm>
        </p:spPr>
        <p:txBody>
          <a:bodyPr/>
          <a:lstStyle/>
          <a:p>
            <a:r>
              <a:rPr lang="en-US" dirty="0" err="1"/>
              <a:t>build.gradle</a:t>
            </a:r>
            <a:r>
              <a:rPr lang="en-US" dirty="0"/>
              <a:t>(Project :project):</a:t>
            </a:r>
          </a:p>
        </p:txBody>
      </p:sp>
      <p:sp>
        <p:nvSpPr>
          <p:cNvPr id="13" name="Текст 1">
            <a:extLst>
              <a:ext uri="{FF2B5EF4-FFF2-40B4-BE49-F238E27FC236}">
                <a16:creationId xmlns:a16="http://schemas.microsoft.com/office/drawing/2014/main" id="{E4041358-5ECC-4887-8331-8C63300A9376}"/>
              </a:ext>
            </a:extLst>
          </p:cNvPr>
          <p:cNvSpPr txBox="1">
            <a:spLocks/>
          </p:cNvSpPr>
          <p:nvPr/>
        </p:nvSpPr>
        <p:spPr>
          <a:xfrm>
            <a:off x="1134969" y="1512263"/>
            <a:ext cx="6181710" cy="32382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dirty="0" err="1"/>
              <a:t>build.gradle</a:t>
            </a:r>
            <a:r>
              <a:rPr lang="en-US" dirty="0"/>
              <a:t>(Module :app):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64BF6-854D-4CBC-AB12-F78F69272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206" y="1951367"/>
            <a:ext cx="3959441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plugins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com.android.application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kotlin-android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navigation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androidx.navigation.safeargs.kotlin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AF6B18-37CB-434A-AEBA-11C487CDE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158" y="4331515"/>
            <a:ext cx="6693763" cy="249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buildscript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repositories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google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mavenCentral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dependencies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classpath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"com.android.tools.build:gradle:7.0.2"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classpath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"org.jetbrains.kotlin:kotlin-gradle-plugin:1.5.20"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navigation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classpath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"androidx.navigation:navigation-safe-args-gradle-plugin:2.4.0-alpha09"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6766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29</a:t>
            </a:fld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7DAF24CA-3728-4230-A16B-2DB30865A25D}"/>
              </a:ext>
            </a:extLst>
          </p:cNvPr>
          <p:cNvSpPr txBox="1">
            <a:spLocks/>
          </p:cNvSpPr>
          <p:nvPr/>
        </p:nvSpPr>
        <p:spPr>
          <a:xfrm>
            <a:off x="875899" y="1997151"/>
            <a:ext cx="4471118" cy="79518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/>
              <a:t>Переход с экрана </a:t>
            </a:r>
            <a:r>
              <a:rPr lang="en-US" dirty="0"/>
              <a:t>home</a:t>
            </a:r>
            <a:r>
              <a:rPr lang="ru-RU" dirty="0"/>
              <a:t> на экран со счетчиком во вкладке </a:t>
            </a:r>
            <a:r>
              <a:rPr lang="en-US" dirty="0"/>
              <a:t>home</a:t>
            </a:r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9BB84919-F41A-42E4-8AEC-F80B29AF57B5}"/>
              </a:ext>
            </a:extLst>
          </p:cNvPr>
          <p:cNvSpPr txBox="1">
            <a:spLocks/>
          </p:cNvSpPr>
          <p:nvPr/>
        </p:nvSpPr>
        <p:spPr>
          <a:xfrm>
            <a:off x="875899" y="3754548"/>
            <a:ext cx="4471118" cy="79518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/>
              <a:t>Получение аргументов на экране счетчика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1CABE-CC9C-4553-B3F7-F6062C3C6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017" y="1925106"/>
            <a:ext cx="6362630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homeTextView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.setOnClickListener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findNavController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navigate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HomeFragmentDirections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actionHomeFragmentToCounterFragment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counterStartValue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CC3CD5C-10B4-4AF6-B667-146D8A027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702" y="3694720"/>
            <a:ext cx="5885895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args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CounterFragmentArgs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by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navArgs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counterValue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args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counterStartValue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countTextView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counterValue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countTextView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.setOnClickListener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countTextView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(++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counterValue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89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CAA1DF1A-B6F5-410F-9AA1-DF607607CD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Не забудьте отметиться на портале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CBA28C-9367-43D0-B9F1-196AC49B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6FC8AE-1446-4D10-BDEF-CA1CD220197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205798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 Component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30</a:t>
            </a:fld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7DAF24CA-3728-4230-A16B-2DB30865A25D}"/>
              </a:ext>
            </a:extLst>
          </p:cNvPr>
          <p:cNvSpPr txBox="1">
            <a:spLocks/>
          </p:cNvSpPr>
          <p:nvPr/>
        </p:nvSpPr>
        <p:spPr>
          <a:xfrm>
            <a:off x="2822850" y="5899349"/>
            <a:ext cx="1888149" cy="79518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/>
              <a:t>2.4.0-</a:t>
            </a:r>
            <a:r>
              <a:rPr lang="en-US" dirty="0"/>
              <a:t>alpha09</a:t>
            </a:r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9BB84919-F41A-42E4-8AEC-F80B29AF57B5}"/>
              </a:ext>
            </a:extLst>
          </p:cNvPr>
          <p:cNvSpPr txBox="1">
            <a:spLocks/>
          </p:cNvSpPr>
          <p:nvPr/>
        </p:nvSpPr>
        <p:spPr>
          <a:xfrm>
            <a:off x="6536928" y="5909960"/>
            <a:ext cx="3118104" cy="79518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dirty="0"/>
              <a:t>2.3.5 (</a:t>
            </a:r>
            <a:r>
              <a:rPr lang="ru-RU" dirty="0"/>
              <a:t>без </a:t>
            </a:r>
            <a:r>
              <a:rPr lang="en-US" dirty="0">
                <a:hlinkClick r:id="rId6"/>
              </a:rPr>
              <a:t>Workaround</a:t>
            </a:r>
            <a:r>
              <a:rPr lang="en-US" dirty="0"/>
              <a:t>)</a:t>
            </a:r>
          </a:p>
        </p:txBody>
      </p:sp>
      <p:pic>
        <p:nvPicPr>
          <p:cNvPr id="8" name="bandicam 2021-09-28 01-32-29-335">
            <a:hlinkClick r:id="" action="ppaction://media"/>
            <a:extLst>
              <a:ext uri="{FF2B5EF4-FFF2-40B4-BE49-F238E27FC236}">
                <a16:creationId xmlns:a16="http://schemas.microsoft.com/office/drawing/2014/main" id="{5E148EC9-EFA7-485B-BBEA-C8DC74C34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59058" y="1656214"/>
            <a:ext cx="1888150" cy="4078207"/>
          </a:xfrm>
          <a:prstGeom prst="rect">
            <a:avLst/>
          </a:prstGeom>
        </p:spPr>
      </p:pic>
      <p:pic>
        <p:nvPicPr>
          <p:cNvPr id="2" name="bandicam 2021-09-28 02-59-06-653">
            <a:hlinkClick r:id="" action="ppaction://media"/>
            <a:extLst>
              <a:ext uri="{FF2B5EF4-FFF2-40B4-BE49-F238E27FC236}">
                <a16:creationId xmlns:a16="http://schemas.microsoft.com/office/drawing/2014/main" id="{6689AF54-2210-481A-A55E-B65D192A07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23838" y="1656214"/>
            <a:ext cx="1916217" cy="41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15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Dependency Injection Libs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31</a:t>
            </a:fld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7DAF24CA-3728-4230-A16B-2DB30865A25D}"/>
              </a:ext>
            </a:extLst>
          </p:cNvPr>
          <p:cNvSpPr txBox="1">
            <a:spLocks/>
          </p:cNvSpPr>
          <p:nvPr/>
        </p:nvSpPr>
        <p:spPr>
          <a:xfrm>
            <a:off x="982569" y="1976516"/>
            <a:ext cx="4281889" cy="3785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Dagger2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Kodein</a:t>
            </a:r>
            <a:r>
              <a:rPr lang="en-US" dirty="0"/>
              <a:t> 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Toothpick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612603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Dependency Injection Libs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32</a:t>
            </a:fld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7DAF24CA-3728-4230-A16B-2DB30865A25D}"/>
              </a:ext>
            </a:extLst>
          </p:cNvPr>
          <p:cNvSpPr txBox="1">
            <a:spLocks/>
          </p:cNvSpPr>
          <p:nvPr/>
        </p:nvSpPr>
        <p:spPr>
          <a:xfrm>
            <a:off x="982569" y="1976516"/>
            <a:ext cx="4281889" cy="3785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Dagger2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Hilt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Kodein</a:t>
            </a:r>
            <a:r>
              <a:rPr lang="en-US" dirty="0"/>
              <a:t> 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Toothpick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339852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Hilt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33</a:t>
            </a:fld>
            <a:endParaRPr lang="ru-RU" dirty="0"/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310ED69A-C5CE-417C-8980-95BDDDED49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969" y="3882532"/>
            <a:ext cx="6181710" cy="323821"/>
          </a:xfrm>
        </p:spPr>
        <p:txBody>
          <a:bodyPr/>
          <a:lstStyle/>
          <a:p>
            <a:r>
              <a:rPr lang="en-US" dirty="0" err="1"/>
              <a:t>build.gradle</a:t>
            </a:r>
            <a:r>
              <a:rPr lang="en-US" dirty="0"/>
              <a:t>(Project :project):</a:t>
            </a:r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6A7BFD66-C018-4A8B-9B35-B82BC6D9A129}"/>
              </a:ext>
            </a:extLst>
          </p:cNvPr>
          <p:cNvSpPr txBox="1">
            <a:spLocks/>
          </p:cNvSpPr>
          <p:nvPr/>
        </p:nvSpPr>
        <p:spPr>
          <a:xfrm>
            <a:off x="1134969" y="1400541"/>
            <a:ext cx="6181710" cy="32382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dirty="0" err="1"/>
              <a:t>build.gradle</a:t>
            </a:r>
            <a:r>
              <a:rPr lang="en-US" dirty="0"/>
              <a:t>(Module :app):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A955D7C-9FDF-49D5-A9AC-D01E76CF9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969" y="1843646"/>
            <a:ext cx="3277233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plugins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com.android.application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kotlin-android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’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hilt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kotlin-kapt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’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dagger.hilt.android.plugin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4EF10C4-D52F-4B02-BA56-9286145F0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158" y="4331515"/>
            <a:ext cx="6693763" cy="249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buildscript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repositories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google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mavenCentral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dependencies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classpath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"com.android.tools.build:gradle:7.0.2"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classpath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"org.jetbrains.kotlin:kotlin-gradle-plugin:1.5.20"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hilt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classpath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'com.google.dagger:hilt-android-gradle-plugin:2.38.1'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B65AB7CD-1443-4C53-B0ED-36E4D5625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321" y="2002529"/>
            <a:ext cx="618171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hilt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"com.google.dagger:hilt-android:2.38.1"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kapt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"com.google.dagger:hilt-compiler:2.38.1"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9114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Hilt @HiltAndroidApp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34</a:t>
            </a:fld>
            <a:endParaRPr lang="ru-RU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76242B6-BD67-4ECD-AC13-8C3C39DD9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9677" y="2517227"/>
            <a:ext cx="5397623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application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MyApplication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:allowBackup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false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:icon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mipmap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ic_launcher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:label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app_name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:roundIcon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mipmap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ic_launcher_round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:supportsRtl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true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:theme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style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/Theme.Lecture3AppNav"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54FE72F-E292-4A7A-9526-CFCC8BE0D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924" y="3194335"/>
            <a:ext cx="4317400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@HiltAndroidApp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MyApplication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Application()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7877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Hilt. </a:t>
            </a:r>
            <a:r>
              <a:rPr lang="en-US" dirty="0" err="1"/>
              <a:t>EntryPoints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35</a:t>
            </a:fld>
            <a:endParaRPr lang="ru-RU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76242B6-BD67-4ECD-AC13-8C3C39DD9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69" y="1909426"/>
            <a:ext cx="5397623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080808"/>
                </a:solidFill>
                <a:latin typeface="JetBrains Mono"/>
              </a:rPr>
              <a:t>Компоненты, которые поддерживает </a:t>
            </a:r>
            <a:r>
              <a:rPr lang="en-US" altLang="ru-RU" sz="2000" dirty="0">
                <a:solidFill>
                  <a:srgbClr val="080808"/>
                </a:solidFill>
                <a:latin typeface="JetBrains Mono"/>
              </a:rPr>
              <a:t>Hilt:</a:t>
            </a:r>
            <a:endParaRPr kumimoji="0" lang="en-US" altLang="ru-RU" sz="2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• Application(@HiltAndroidApp)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• </a:t>
            </a:r>
            <a:r>
              <a:rPr kumimoji="0" lang="en-US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ViewModel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(@HiltViewModel)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• Activity (@AndroidEntryPoint)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• Fragment (@AndroidEntryPoint)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• View (@AndroidEntryPoint)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• Service (@AndroidEntryPoint)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• </a:t>
            </a:r>
            <a:r>
              <a:rPr kumimoji="0" lang="en-US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BroadcastReceiver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(@AndroidEntryPoint)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70A27A-2BE9-4A85-85FA-1BF576EF9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192" y="2598003"/>
            <a:ext cx="5743853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@AndroidEntryPoint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MainActivity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AppCompatActivity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1511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Hilt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36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7E9A8E-9AD1-4C6E-9014-2BD8ED0F7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7" y="1612532"/>
            <a:ext cx="10591060" cy="27392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00000"/>
                </a:solidFill>
                <a:latin typeface="+mn-lt"/>
              </a:rPr>
              <a:t>С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оздание зависимостей: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@StringRes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@StringRes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vararg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getStringArray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@ArrayRes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resources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.getStringArray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SampleRepository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getSomething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TODO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D67E39-DE78-4C13-AA53-E6DCE183F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7" y="4508628"/>
            <a:ext cx="7661429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/>
                <a:sym typeface="Calibri"/>
              </a:rPr>
              <a:t>Получение зависимостей: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MainActivity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AppCompatActivity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sampleRepository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SampleRepository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applicationContext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1169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Hilt. Inject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37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7E9A8E-9AD1-4C6E-9014-2BD8ED0F7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7" y="1612532"/>
            <a:ext cx="10591060" cy="27392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00000"/>
                </a:solidFill>
                <a:latin typeface="+mn-lt"/>
              </a:rPr>
              <a:t>С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оздание зависимостей: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constructor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@ApplicationContext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@StringRes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@StringRes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vararg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getStringArray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@ArrayRes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resources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.getStringArray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SampleRepository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constructor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getSomething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TODO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D67E39-DE78-4C13-AA53-E6DCE183F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7" y="4541760"/>
            <a:ext cx="7661429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/>
                <a:sym typeface="Calibri"/>
              </a:rPr>
              <a:t>Получение зависимостей: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rgbClr val="9E880D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@AndroidEntryPoint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MainActivity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AppCompatActivity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lateinit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sampleRepository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SampleRepository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2776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Hilt. Inject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38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7E9A8E-9AD1-4C6E-9014-2BD8ED0F7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7" y="1749024"/>
            <a:ext cx="10591060" cy="1877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00000"/>
                </a:solidFill>
                <a:latin typeface="+mn-lt"/>
              </a:rPr>
              <a:t>С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оздание зависимостей: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getSomething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Any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SampleRepository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constructor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getSomething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TODO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D67E39-DE78-4C13-AA53-E6DCE183F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7" y="4170257"/>
            <a:ext cx="7661429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/>
                <a:sym typeface="Calibri"/>
              </a:rPr>
              <a:t>Получение зависимостей: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rgbClr val="9E880D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@AndroidEntryPoint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MainActivity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AppCompatActivity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lateinit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78014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Hilt. Inject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39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7E9A8E-9AD1-4C6E-9014-2BD8ED0F7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7" y="1749024"/>
            <a:ext cx="10591060" cy="1877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00000"/>
                </a:solidFill>
                <a:latin typeface="+mn-lt"/>
              </a:rPr>
              <a:t>С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оздание зависимостей: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getSomething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Any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SampleRepository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constructor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getSomething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TODO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D67E39-DE78-4C13-AA53-E6DCE183F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7" y="4170257"/>
            <a:ext cx="7661429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/>
                <a:sym typeface="Calibri"/>
              </a:rPr>
              <a:t>Получение зависимостей: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rgbClr val="9E880D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@AndroidEntryPoint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MainActivity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AppCompatActivity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lateinit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284700-569F-46F1-9AC4-C1D647AE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612" y="4482441"/>
            <a:ext cx="6182588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892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D70C14-E415-4709-A2DC-719716D89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567" y="1978550"/>
            <a:ext cx="9726295" cy="3744781"/>
          </a:xfrm>
        </p:spPr>
        <p:txBody>
          <a:bodyPr/>
          <a:lstStyle/>
          <a:p>
            <a:r>
              <a:rPr lang="ru-RU" dirty="0"/>
              <a:t>Это фича </a:t>
            </a:r>
            <a:r>
              <a:rPr lang="en-US" dirty="0"/>
              <a:t>Android Gradle Plugin (AGP) </a:t>
            </a:r>
            <a:r>
              <a:rPr lang="ru-RU" dirty="0"/>
              <a:t>для упрощения работы с </a:t>
            </a:r>
            <a:r>
              <a:rPr lang="en-US" dirty="0"/>
              <a:t>View</a:t>
            </a:r>
            <a:r>
              <a:rPr lang="ru-RU" dirty="0"/>
              <a:t> и оптимизации вызова </a:t>
            </a:r>
            <a:r>
              <a:rPr lang="en-US" i="1" dirty="0" err="1"/>
              <a:t>findViewById</a:t>
            </a:r>
            <a:r>
              <a:rPr lang="ru-RU" dirty="0"/>
              <a:t>. Для каждого файла с версткой генерируется </a:t>
            </a:r>
            <a:r>
              <a:rPr lang="en-US" dirty="0"/>
              <a:t>binding </a:t>
            </a:r>
            <a:r>
              <a:rPr lang="ru-RU" dirty="0"/>
              <a:t>класс, который содержит ссылки на все </a:t>
            </a:r>
            <a:r>
              <a:rPr lang="en-US" dirty="0"/>
              <a:t>View</a:t>
            </a:r>
            <a:r>
              <a:rPr lang="ru-RU" dirty="0"/>
              <a:t>, у которых есть идентификатор.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ViewBinding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085525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Hilt. Module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40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7E9A8E-9AD1-4C6E-9014-2BD8ED0F7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435" y="1213875"/>
            <a:ext cx="9423593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SampleRepository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getSomething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TODO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}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ru-RU" sz="2000" b="0" i="0" u="none" strike="noStrike" cap="none" normalizeH="0" baseline="0" dirty="0">
              <a:ln>
                <a:noFill/>
              </a:ln>
              <a:solidFill>
                <a:srgbClr val="9E880D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2000" dirty="0">
              <a:solidFill>
                <a:srgbClr val="9E880D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@Module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@InstallIn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ActivityComponent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MyModule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Provide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provideRepository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lang="en-US" altLang="ru-RU" sz="20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SampleRepository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resourceManager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lang="en-US" altLang="ru-RU" sz="2000" dirty="0">
              <a:solidFill>
                <a:srgbClr val="000000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ru-RU" sz="2000" dirty="0">
              <a:solidFill>
                <a:srgbClr val="080808"/>
              </a:solidFill>
              <a:latin typeface="JetBrains Mono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cs typeface="Calibri"/>
                <a:sym typeface="Calibri"/>
              </a:rPr>
              <a:t>@</a:t>
            </a:r>
            <a:r>
              <a:rPr lang="en-US" altLang="ru-RU" sz="2000" dirty="0">
                <a:solidFill>
                  <a:srgbClr val="080808"/>
                </a:solidFill>
                <a:latin typeface="+mn-lt"/>
                <a:cs typeface="Calibri"/>
              </a:rPr>
              <a:t>Module – </a:t>
            </a:r>
            <a:r>
              <a:rPr lang="ru-RU" altLang="ru-RU" sz="2000" dirty="0">
                <a:solidFill>
                  <a:srgbClr val="080808"/>
                </a:solidFill>
                <a:latin typeface="+mn-lt"/>
                <a:cs typeface="Calibri"/>
              </a:rPr>
              <a:t>аннотация модуля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2000" dirty="0">
                <a:solidFill>
                  <a:srgbClr val="080808"/>
                </a:solidFill>
                <a:latin typeface="+mn-lt"/>
                <a:cs typeface="Calibri"/>
              </a:rPr>
              <a:t>@Installin</a:t>
            </a:r>
            <a:r>
              <a:rPr lang="ru-RU" altLang="ru-RU" sz="2000" dirty="0">
                <a:solidFill>
                  <a:srgbClr val="080808"/>
                </a:solidFill>
                <a:latin typeface="+mn-lt"/>
                <a:cs typeface="Calibri"/>
              </a:rPr>
              <a:t> – для какого компонента добавить модуль</a:t>
            </a:r>
            <a:endParaRPr lang="en-US" altLang="ru-RU" sz="2000" dirty="0">
              <a:solidFill>
                <a:srgbClr val="080808"/>
              </a:solidFill>
              <a:latin typeface="+mn-lt"/>
              <a:cs typeface="Calibri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cs typeface="Calibri"/>
                <a:sym typeface="Calibri"/>
              </a:rPr>
              <a:t>@Provides </a:t>
            </a:r>
            <a:r>
              <a:rPr kumimoji="0" lang="ru-RU" alt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cs typeface="Calibri"/>
                <a:sym typeface="Calibri"/>
              </a:rPr>
              <a:t>– метод</a:t>
            </a:r>
            <a:r>
              <a:rPr kumimoji="0" lang="en-US" alt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cs typeface="Calibri"/>
                <a:sym typeface="Calibri"/>
              </a:rPr>
              <a:t>, </a:t>
            </a:r>
            <a:r>
              <a:rPr kumimoji="0" lang="ru-RU" alt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cs typeface="Calibri"/>
                <a:sym typeface="Calibri"/>
              </a:rPr>
              <a:t>предоставляющий зависимость</a:t>
            </a:r>
            <a:endParaRPr lang="en-US" altLang="ru-RU" sz="2000" dirty="0">
              <a:solidFill>
                <a:srgbClr val="080808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84269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Hilt. Components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41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CDC2A0F-E443-4715-B936-3CA3D908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21" y="1561485"/>
            <a:ext cx="8338758" cy="48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3092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Hilt. Components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42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B93185-6D99-428B-A9F6-977E5B7E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538" y="1612532"/>
            <a:ext cx="7507907" cy="423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357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Hilt. Components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43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DFED99-F302-4590-87D0-867A02A2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01" y="1519761"/>
            <a:ext cx="5473998" cy="481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891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Hilt. Scope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8F0276-625C-4C2C-AB5B-EA442919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9" y="1612532"/>
            <a:ext cx="8334422" cy="475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5991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Bold" panose="02000506030000020004" pitchFamily="2" charset="0"/>
                <a:sym typeface="Proxima Nova Regular"/>
              </a:rPr>
              <a:t>Hilt</a:t>
            </a:r>
            <a:r>
              <a:rPr lang="en-US" dirty="0"/>
              <a:t>. Scope</a:t>
            </a:r>
            <a:endParaRPr lang="ru-RU" sz="3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45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7E9A8E-9AD1-4C6E-9014-2BD8ED0F7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523" y="1522300"/>
            <a:ext cx="9359916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@Module</a:t>
            </a:r>
            <a:br>
              <a:rPr lang="ru-RU" altLang="ru-RU" dirty="0">
                <a:solidFill>
                  <a:srgbClr val="9E880D"/>
                </a:solidFill>
                <a:latin typeface="JetBrains Mono"/>
              </a:rPr>
            </a:b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@InstallIn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>
                <a:solidFill>
                  <a:srgbClr val="000000"/>
                </a:solidFill>
                <a:latin typeface="JetBrains Mono"/>
              </a:rPr>
              <a:t>ActivityComponent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::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object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MyModule</a:t>
            </a:r>
            <a:r>
              <a:rPr lang="ru-RU" altLang="ru-RU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@Provides</a:t>
            </a:r>
            <a:br>
              <a:rPr lang="ru-RU" altLang="ru-RU" dirty="0">
                <a:solidFill>
                  <a:srgbClr val="9E880D"/>
                </a:solidFill>
                <a:latin typeface="JetBrains Mono"/>
              </a:rPr>
            </a:b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fun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00627A"/>
                </a:solidFill>
                <a:latin typeface="JetBrains Mono"/>
              </a:rPr>
              <a:t>provideRepositoryUnsope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Repository</a:t>
            </a:r>
            <a:r>
              <a:rPr lang="ru-RU" altLang="ru-RU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=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SampleRepository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@Provides</a:t>
            </a:r>
            <a:br>
              <a:rPr lang="ru-RU" altLang="ru-RU" dirty="0">
                <a:solidFill>
                  <a:srgbClr val="9E880D"/>
                </a:solidFill>
                <a:latin typeface="JetBrains Mono"/>
              </a:rPr>
            </a:b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    @ActivityScoped</a:t>
            </a:r>
            <a:br>
              <a:rPr lang="ru-RU" altLang="ru-RU" dirty="0">
                <a:solidFill>
                  <a:srgbClr val="9E880D"/>
                </a:solidFill>
                <a:latin typeface="JetBrains Mono"/>
              </a:rPr>
            </a:b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fun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00627A"/>
                </a:solidFill>
                <a:latin typeface="JetBrains Mono"/>
              </a:rPr>
              <a:t>provideRepository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Repository</a:t>
            </a:r>
            <a:r>
              <a:rPr lang="ru-RU" altLang="ru-RU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=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US" altLang="ru-RU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en-US" altLang="ru-RU" dirty="0" err="1">
                <a:solidFill>
                  <a:srgbClr val="080808"/>
                </a:solidFill>
                <a:latin typeface="JetBrains Mono"/>
              </a:rPr>
              <a:t>NewRepository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}</a:t>
            </a:r>
            <a:endParaRPr lang="en-US" altLang="ru-RU" dirty="0">
              <a:solidFill>
                <a:srgbClr val="080808"/>
              </a:solidFill>
              <a:latin typeface="JetBrains Mono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080808"/>
              </a:solidFill>
              <a:latin typeface="JetBrains Mono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080808"/>
                </a:solidFill>
                <a:latin typeface="+mn-lt"/>
              </a:rPr>
              <a:t>Без </a:t>
            </a:r>
            <a:r>
              <a:rPr lang="ru-RU" altLang="ru-RU" dirty="0" err="1">
                <a:solidFill>
                  <a:srgbClr val="080808"/>
                </a:solidFill>
                <a:latin typeface="+mn-lt"/>
              </a:rPr>
              <a:t>скоупа</a:t>
            </a:r>
            <a:r>
              <a:rPr lang="en-US" altLang="ru-RU" dirty="0">
                <a:solidFill>
                  <a:srgbClr val="080808"/>
                </a:solidFill>
                <a:latin typeface="+mn-lt"/>
              </a:rPr>
              <a:t> </a:t>
            </a:r>
            <a:r>
              <a:rPr lang="ru-RU" altLang="ru-RU" dirty="0">
                <a:solidFill>
                  <a:srgbClr val="080808"/>
                </a:solidFill>
                <a:latin typeface="+mn-lt"/>
              </a:rPr>
              <a:t>экземпляр будет создаваться новый каждый раз при внедрении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080808"/>
                </a:solidFill>
                <a:latin typeface="+mn-lt"/>
              </a:rPr>
              <a:t>Со </a:t>
            </a:r>
            <a:r>
              <a:rPr lang="ru-RU" altLang="ru-RU" dirty="0" err="1">
                <a:solidFill>
                  <a:srgbClr val="080808"/>
                </a:solidFill>
                <a:latin typeface="+mn-lt"/>
              </a:rPr>
              <a:t>скоупом</a:t>
            </a:r>
            <a:r>
              <a:rPr lang="en-US" altLang="ru-RU" dirty="0">
                <a:solidFill>
                  <a:srgbClr val="080808"/>
                </a:solidFill>
                <a:latin typeface="+mn-lt"/>
              </a:rPr>
              <a:t> </a:t>
            </a:r>
            <a:r>
              <a:rPr lang="ru-RU" altLang="ru-RU" dirty="0">
                <a:solidFill>
                  <a:srgbClr val="080808"/>
                </a:solidFill>
                <a:latin typeface="+mn-lt"/>
              </a:rPr>
              <a:t>экземпляр будет один пока жив компонент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783667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Bold" panose="02000506030000020004" pitchFamily="2" charset="0"/>
                <a:sym typeface="Proxima Nova Regular"/>
              </a:rPr>
              <a:t>Hilt</a:t>
            </a:r>
            <a:endParaRPr lang="ru-RU" sz="3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46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7E9A8E-9AD1-4C6E-9014-2BD8ED0F7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523" y="1485036"/>
            <a:ext cx="9359916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@Module</a:t>
            </a:r>
            <a:br>
              <a:rPr lang="ru-RU" altLang="ru-RU" dirty="0">
                <a:solidFill>
                  <a:srgbClr val="9E880D"/>
                </a:solidFill>
                <a:latin typeface="JetBrains Mono"/>
              </a:rPr>
            </a:b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@InstallIn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>
                <a:solidFill>
                  <a:srgbClr val="000000"/>
                </a:solidFill>
                <a:latin typeface="JetBrains Mono"/>
              </a:rPr>
              <a:t>ActivityComponent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::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object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MyModule</a:t>
            </a:r>
            <a:r>
              <a:rPr lang="ru-RU" altLang="ru-RU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@Provides</a:t>
            </a:r>
            <a:br>
              <a:rPr lang="ru-RU" altLang="ru-RU" dirty="0">
                <a:solidFill>
                  <a:srgbClr val="9E880D"/>
                </a:solidFill>
                <a:latin typeface="JetBrains Mono"/>
              </a:rPr>
            </a:b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fun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00627A"/>
                </a:solidFill>
                <a:latin typeface="JetBrains Mono"/>
              </a:rPr>
              <a:t>provideRepositoryUnsope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Repository</a:t>
            </a:r>
            <a:r>
              <a:rPr lang="ru-RU" altLang="ru-RU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=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SampleRepository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@Provides</a:t>
            </a:r>
            <a:br>
              <a:rPr lang="ru-RU" altLang="ru-RU" dirty="0">
                <a:solidFill>
                  <a:srgbClr val="9E880D"/>
                </a:solidFill>
                <a:latin typeface="JetBrains Mono"/>
              </a:rPr>
            </a:b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    @ActivityScoped</a:t>
            </a:r>
            <a:br>
              <a:rPr lang="ru-RU" altLang="ru-RU" dirty="0">
                <a:solidFill>
                  <a:srgbClr val="9E880D"/>
                </a:solidFill>
                <a:latin typeface="JetBrains Mono"/>
              </a:rPr>
            </a:br>
            <a:r>
              <a:rPr lang="ru-RU" altLang="ru-RU" dirty="0">
                <a:solidFill>
                  <a:srgbClr val="9E880D"/>
                </a:solidFill>
                <a:latin typeface="JetBrains Mono"/>
              </a:rPr>
              <a:t>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fun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00627A"/>
                </a:solidFill>
                <a:latin typeface="JetBrains Mono"/>
              </a:rPr>
              <a:t>provideRepository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Repository</a:t>
            </a:r>
            <a:r>
              <a:rPr lang="ru-RU" altLang="ru-RU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=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US" altLang="ru-RU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en-US" altLang="ru-RU" dirty="0" err="1">
                <a:solidFill>
                  <a:srgbClr val="080808"/>
                </a:solidFill>
                <a:latin typeface="JetBrains Mono"/>
              </a:rPr>
              <a:t>NewRepository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}</a:t>
            </a:r>
            <a:endParaRPr lang="en-US" altLang="ru-RU" dirty="0">
              <a:solidFill>
                <a:srgbClr val="080808"/>
              </a:solidFill>
              <a:latin typeface="JetBrains Mon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99B21C-FA18-45C9-9B99-C919DAE8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58" y="5639624"/>
            <a:ext cx="6649378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7781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Bold" panose="02000506030000020004" pitchFamily="2" charset="0"/>
                <a:sym typeface="Proxima Nova Regular"/>
              </a:rPr>
              <a:t>Hilt</a:t>
            </a:r>
            <a:r>
              <a:rPr lang="en-US" dirty="0"/>
              <a:t>. Named</a:t>
            </a:r>
            <a:endParaRPr lang="ru-RU" sz="3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47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7E9A8E-9AD1-4C6E-9014-2BD8ED0F7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013" y="1429353"/>
            <a:ext cx="9359916" cy="53553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080808"/>
                </a:solidFill>
                <a:latin typeface="+mn-lt"/>
              </a:rPr>
              <a:t>Создание зависимостей:</a:t>
            </a:r>
            <a:endParaRPr lang="ru-RU" altLang="ru-RU" dirty="0">
              <a:solidFill>
                <a:srgbClr val="9E880D"/>
              </a:solidFill>
              <a:latin typeface="JetBrains Mono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rgbClr val="9E880D"/>
                </a:solidFill>
                <a:latin typeface="JetBrains Mono"/>
              </a:rPr>
              <a:t>@Module</a:t>
            </a:r>
            <a:br>
              <a:rPr lang="ru-RU" altLang="ru-RU" sz="1400" dirty="0">
                <a:solidFill>
                  <a:srgbClr val="9E880D"/>
                </a:solidFill>
                <a:latin typeface="JetBrains Mono"/>
              </a:rPr>
            </a:br>
            <a:r>
              <a:rPr lang="ru-RU" altLang="ru-RU" sz="1400" dirty="0">
                <a:solidFill>
                  <a:srgbClr val="9E880D"/>
                </a:solidFill>
                <a:latin typeface="JetBrains Mono"/>
              </a:rPr>
              <a:t>@InstallIn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1400" dirty="0">
                <a:solidFill>
                  <a:srgbClr val="000000"/>
                </a:solidFill>
                <a:latin typeface="JetBrains Mono"/>
              </a:rPr>
              <a:t>ActivityComponent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::</a:t>
            </a:r>
            <a:r>
              <a:rPr lang="ru-RU" altLang="ru-RU" sz="1400" dirty="0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1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1400" dirty="0" err="1">
                <a:solidFill>
                  <a:srgbClr val="0033B3"/>
                </a:solidFill>
                <a:latin typeface="JetBrains Mono"/>
              </a:rPr>
              <a:t>object</a:t>
            </a:r>
            <a:r>
              <a:rPr lang="ru-RU" altLang="ru-RU" sz="1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JetBrains Mono"/>
              </a:rPr>
              <a:t>MyModule</a:t>
            </a:r>
            <a:r>
              <a:rPr lang="ru-RU" altLang="ru-RU" sz="14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ru-RU" altLang="ru-RU" sz="1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1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1400" dirty="0">
                <a:solidFill>
                  <a:srgbClr val="9E880D"/>
                </a:solidFill>
                <a:latin typeface="JetBrains Mono"/>
              </a:rPr>
              <a:t>@Provides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@Named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"sample"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ru-RU" altLang="ru-RU" sz="1400" dirty="0">
                <a:solidFill>
                  <a:srgbClr val="9E880D"/>
                </a:solidFill>
                <a:latin typeface="JetBrains Mono"/>
              </a:rPr>
            </a:br>
            <a:r>
              <a:rPr lang="ru-RU" altLang="ru-RU" sz="1400" dirty="0">
                <a:solidFill>
                  <a:srgbClr val="9E880D"/>
                </a:solidFill>
                <a:latin typeface="JetBrains Mono"/>
              </a:rPr>
              <a:t>    </a:t>
            </a:r>
            <a:r>
              <a:rPr lang="ru-RU" altLang="ru-RU" sz="1400" dirty="0" err="1">
                <a:solidFill>
                  <a:srgbClr val="0033B3"/>
                </a:solidFill>
                <a:latin typeface="JetBrains Mono"/>
              </a:rPr>
              <a:t>fun</a:t>
            </a:r>
            <a:r>
              <a:rPr lang="ru-RU" altLang="ru-RU" sz="1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1400" dirty="0" err="1">
                <a:solidFill>
                  <a:srgbClr val="00627A"/>
                </a:solidFill>
                <a:latin typeface="JetBrains Mono"/>
              </a:rPr>
              <a:t>provideRepositoryUnsope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1400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sz="1400" dirty="0" err="1">
                <a:solidFill>
                  <a:srgbClr val="000000"/>
                </a:solidFill>
                <a:latin typeface="JetBrains Mono"/>
              </a:rPr>
              <a:t>ResourceManager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): </a:t>
            </a:r>
            <a:r>
              <a:rPr lang="ru-RU" altLang="ru-RU" sz="1400" dirty="0" err="1">
                <a:solidFill>
                  <a:srgbClr val="000000"/>
                </a:solidFill>
                <a:latin typeface="JetBrains Mono"/>
              </a:rPr>
              <a:t>Repository</a:t>
            </a:r>
            <a:r>
              <a:rPr lang="ru-RU" altLang="ru-RU" sz="14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=</a:t>
            </a:r>
            <a:br>
              <a:rPr lang="ru-RU" altLang="ru-RU" sz="1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1400" dirty="0" err="1">
                <a:solidFill>
                  <a:srgbClr val="080808"/>
                </a:solidFill>
                <a:latin typeface="JetBrains Mono"/>
              </a:rPr>
              <a:t>SampleRepository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1400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1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    </a:t>
            </a:r>
            <a:br>
              <a:rPr lang="ru-RU" altLang="ru-RU" sz="1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1400" dirty="0">
                <a:solidFill>
                  <a:srgbClr val="9E880D"/>
                </a:solidFill>
                <a:latin typeface="JetBrains Mono"/>
              </a:rPr>
              <a:t>@Provides</a:t>
            </a:r>
            <a:br>
              <a:rPr lang="ru-RU" altLang="ru-RU" sz="1400" dirty="0">
                <a:solidFill>
                  <a:srgbClr val="9E880D"/>
                </a:solidFill>
                <a:latin typeface="JetBrains Mono"/>
              </a:rPr>
            </a:br>
            <a:r>
              <a:rPr lang="en-US" altLang="ru-RU" sz="1400" dirty="0">
                <a:solidFill>
                  <a:srgbClr val="9E880D"/>
                </a:solidFill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@Named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"new"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ru-RU" altLang="ru-RU" sz="1400" dirty="0">
                <a:solidFill>
                  <a:srgbClr val="9E880D"/>
                </a:solidFill>
                <a:latin typeface="JetBrains Mono"/>
              </a:rPr>
            </a:br>
            <a:r>
              <a:rPr lang="ru-RU" altLang="ru-RU" sz="1400" dirty="0">
                <a:solidFill>
                  <a:srgbClr val="9E880D"/>
                </a:solidFill>
                <a:latin typeface="JetBrains Mono"/>
              </a:rPr>
              <a:t>    </a:t>
            </a:r>
            <a:r>
              <a:rPr lang="ru-RU" altLang="ru-RU" sz="1400" dirty="0" err="1">
                <a:solidFill>
                  <a:srgbClr val="0033B3"/>
                </a:solidFill>
                <a:latin typeface="JetBrains Mono"/>
              </a:rPr>
              <a:t>fun</a:t>
            </a:r>
            <a:r>
              <a:rPr lang="ru-RU" altLang="ru-RU" sz="1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1400" dirty="0" err="1">
                <a:solidFill>
                  <a:srgbClr val="00627A"/>
                </a:solidFill>
                <a:latin typeface="JetBrains Mono"/>
              </a:rPr>
              <a:t>provideRepository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1400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sz="1400" dirty="0" err="1">
                <a:solidFill>
                  <a:srgbClr val="000000"/>
                </a:solidFill>
                <a:latin typeface="JetBrains Mono"/>
              </a:rPr>
              <a:t>ResourceManager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): </a:t>
            </a:r>
            <a:r>
              <a:rPr lang="ru-RU" altLang="ru-RU" sz="1400" dirty="0" err="1">
                <a:solidFill>
                  <a:srgbClr val="000000"/>
                </a:solidFill>
                <a:latin typeface="JetBrains Mono"/>
              </a:rPr>
              <a:t>Repository</a:t>
            </a:r>
            <a:r>
              <a:rPr lang="ru-RU" altLang="ru-RU" sz="14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=</a:t>
            </a:r>
            <a:br>
              <a:rPr lang="ru-RU" altLang="ru-RU" sz="1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US" altLang="ru-RU" sz="14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en-US" altLang="ru-RU" sz="1400" dirty="0" err="1">
                <a:solidFill>
                  <a:srgbClr val="080808"/>
                </a:solidFill>
                <a:latin typeface="JetBrains Mono"/>
              </a:rPr>
              <a:t>NewRepository</a:t>
            </a:r>
            <a:r>
              <a:rPr lang="ru-RU" altLang="ru-RU" sz="1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1400" dirty="0" err="1">
                <a:solidFill>
                  <a:srgbClr val="080808"/>
                </a:solidFill>
                <a:latin typeface="JetBrains Mono"/>
              </a:rPr>
              <a:t>resourceManager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}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080808"/>
              </a:solidFill>
              <a:latin typeface="JetBrains Mono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080808"/>
                </a:solidFill>
                <a:latin typeface="+mn-lt"/>
              </a:rPr>
              <a:t>Получение зависимостей:</a:t>
            </a:r>
            <a:endParaRPr lang="en-US" altLang="ru-RU" dirty="0">
              <a:solidFill>
                <a:srgbClr val="080808"/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@Named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"new"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lateinit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newRepository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@Named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"sample"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lateinit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sampleRepository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6444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Bold" panose="02000506030000020004" pitchFamily="2" charset="0"/>
                <a:sym typeface="Proxima Nova Regular"/>
              </a:rPr>
              <a:t>Hilt</a:t>
            </a:r>
            <a:r>
              <a:rPr lang="en-US" dirty="0"/>
              <a:t>. Custom Qualifier </a:t>
            </a:r>
            <a:endParaRPr lang="ru-RU" sz="3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48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7E9A8E-9AD1-4C6E-9014-2BD8ED0F7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013" y="3814621"/>
            <a:ext cx="9359916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257C9-49D2-4ACC-90DE-221E75A07DD2}"/>
              </a:ext>
            </a:extLst>
          </p:cNvPr>
          <p:cNvSpPr txBox="1"/>
          <p:nvPr/>
        </p:nvSpPr>
        <p:spPr>
          <a:xfrm>
            <a:off x="1776330" y="1488245"/>
            <a:ext cx="4942641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@Qualifier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@Retention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AnnotationRetention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BINARY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annotation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SampleRepo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@Qualifier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@Retention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AnnotationRetention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BINARY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annotation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NewRepo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@Qualifier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@Retention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AnnotationRetention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BINARY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annotation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Repo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type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RepoType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enum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RepoType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NEW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SAMPLE</a:t>
            </a:r>
            <a:b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F4BD4-2C5D-478A-B43D-2F4BE762FAF5}"/>
              </a:ext>
            </a:extLst>
          </p:cNvPr>
          <p:cNvSpPr txBox="1"/>
          <p:nvPr/>
        </p:nvSpPr>
        <p:spPr>
          <a:xfrm>
            <a:off x="6624962" y="2162543"/>
            <a:ext cx="6183296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@NewRepo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lateinit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newRepository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@Repo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(type =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RepoType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SAMPLE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lateinit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sampleRepository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Repository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5832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Bold" panose="02000506030000020004" pitchFamily="2" charset="0"/>
                <a:sym typeface="Proxima Nova Regular"/>
              </a:rPr>
              <a:t>Hilt</a:t>
            </a:r>
            <a:r>
              <a:rPr lang="en-US" dirty="0"/>
              <a:t>. Assisted Injection</a:t>
            </a:r>
            <a:endParaRPr lang="ru-RU" sz="3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49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7E9A8E-9AD1-4C6E-9014-2BD8ED0F7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013" y="3814621"/>
            <a:ext cx="9359916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257C9-49D2-4ACC-90DE-221E75A07DD2}"/>
              </a:ext>
            </a:extLst>
          </p:cNvPr>
          <p:cNvSpPr txBox="1"/>
          <p:nvPr/>
        </p:nvSpPr>
        <p:spPr>
          <a:xfrm>
            <a:off x="1776330" y="1488245"/>
            <a:ext cx="9359916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@AssistedInject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constructor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ResourceManager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@Assisted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"query"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query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@Assisted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"params"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params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Map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@AssistedFactory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ServiceFactory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@Assisted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"query"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query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@Assisted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"params"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params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Map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):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@Inject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lateinit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serviceFactory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ServiceFactory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service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serviceFactory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.create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query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mapOf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key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to</a:t>
            </a:r>
            <a:r>
              <a:rPr kumimoji="0" lang="ru-RU" altLang="ru-RU" sz="18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value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50532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D70C14-E415-4709-A2DC-719716D89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567" y="2610402"/>
            <a:ext cx="3269837" cy="356277"/>
          </a:xfrm>
        </p:spPr>
        <p:txBody>
          <a:bodyPr/>
          <a:lstStyle/>
          <a:p>
            <a:r>
              <a:rPr lang="en-US" dirty="0" err="1"/>
              <a:t>build.gradle</a:t>
            </a:r>
            <a:r>
              <a:rPr lang="en-US" dirty="0"/>
              <a:t>(Module :app):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ViewBinding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</a:t>
            </a:fld>
            <a:endParaRPr lang="ru-RU" dirty="0"/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0074CEF9-F6B7-48FF-ADBF-E20E70C5125D}"/>
              </a:ext>
            </a:extLst>
          </p:cNvPr>
          <p:cNvSpPr txBox="1">
            <a:spLocks/>
          </p:cNvSpPr>
          <p:nvPr/>
        </p:nvSpPr>
        <p:spPr>
          <a:xfrm>
            <a:off x="5910363" y="1143730"/>
            <a:ext cx="4200512" cy="6100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/>
              <a:t>Пример использования в </a:t>
            </a:r>
            <a:r>
              <a:rPr lang="en-US" dirty="0"/>
              <a:t>activity:</a:t>
            </a:r>
            <a:endParaRPr lang="ru-RU" dirty="0"/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FD4019A5-71E2-4B5C-B087-C5F561EADE90}"/>
              </a:ext>
            </a:extLst>
          </p:cNvPr>
          <p:cNvSpPr txBox="1">
            <a:spLocks/>
          </p:cNvSpPr>
          <p:nvPr/>
        </p:nvSpPr>
        <p:spPr>
          <a:xfrm>
            <a:off x="5910363" y="1601136"/>
            <a:ext cx="4200512" cy="6100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/>
              <a:t>Было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8ADDFCFF-23E7-4E6C-9430-E3A1754EF22D}"/>
              </a:ext>
            </a:extLst>
          </p:cNvPr>
          <p:cNvSpPr txBox="1">
            <a:spLocks/>
          </p:cNvSpPr>
          <p:nvPr/>
        </p:nvSpPr>
        <p:spPr>
          <a:xfrm>
            <a:off x="5908198" y="4341845"/>
            <a:ext cx="4200512" cy="6100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dirty="0"/>
              <a:t>C</a:t>
            </a:r>
            <a:r>
              <a:rPr lang="ru-RU" dirty="0"/>
              <a:t>тало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938ECBC-F9CA-49CD-9E32-C3599113F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69" y="3055279"/>
            <a:ext cx="19885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buildFeatures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viewBinding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BA0BB9E-0F63-4E64-B011-1D112A589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0363" y="4681777"/>
            <a:ext cx="5631402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ActivityMainBinding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.inflate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layoutInflater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root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showButton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.setOnClickListener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r>
              <a:rPr kumimoji="0" lang="en-US" altLang="ru-RU" sz="1400" b="1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…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titleTextView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Title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subtitleTextView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Subtitle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C4DD4-FC4A-4B0F-AE21-186176504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0363" y="1955316"/>
            <a:ext cx="5879183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activity_main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showButton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findViewById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show_button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titleTextView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findViewById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TextView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title_text_view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subtitleTextView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findViewById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TextView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subtitle_text_view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showButton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.setOnClickListener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titleTextView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Title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subtitleTextView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Subtitle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5015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50</a:t>
            </a:fld>
            <a:endParaRPr lang="ru-RU" dirty="0"/>
          </a:p>
        </p:txBody>
      </p:sp>
      <p:pic>
        <p:nvPicPr>
          <p:cNvPr id="15362" name="Picture 2" descr="Useful Dagger and Hilt annotations">
            <a:extLst>
              <a:ext uri="{FF2B5EF4-FFF2-40B4-BE49-F238E27FC236}">
                <a16:creationId xmlns:a16="http://schemas.microsoft.com/office/drawing/2014/main" id="{C19B441F-7BB8-4622-93C1-9DA6BBF4B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45"/>
          <a:stretch/>
        </p:blipFill>
        <p:spPr bwMode="auto">
          <a:xfrm>
            <a:off x="662683" y="889774"/>
            <a:ext cx="5256181" cy="496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Useful Dagger and Hilt annotations">
            <a:extLst>
              <a:ext uri="{FF2B5EF4-FFF2-40B4-BE49-F238E27FC236}">
                <a16:creationId xmlns:a16="http://schemas.microsoft.com/office/drawing/2014/main" id="{53446607-271A-4DFC-88F6-8D6BB5266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6"/>
          <a:stretch/>
        </p:blipFill>
        <p:spPr bwMode="auto">
          <a:xfrm>
            <a:off x="6033856" y="134866"/>
            <a:ext cx="5338439" cy="65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8199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B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iometric authentication dialog</a:t>
            </a:r>
            <a:endParaRPr lang="ru-RU" sz="3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51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68B31A-2836-4FFA-AF3A-E00E6069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65" y="1740510"/>
            <a:ext cx="7315834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3832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B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iometric authentication dialog</a:t>
            </a:r>
            <a:endParaRPr lang="ru-RU" sz="30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52</a:t>
            </a:fld>
            <a:endParaRPr lang="ru-RU" dirty="0"/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6A7BFD66-C018-4A8B-9B35-B82BC6D9A129}"/>
              </a:ext>
            </a:extLst>
          </p:cNvPr>
          <p:cNvSpPr txBox="1">
            <a:spLocks/>
          </p:cNvSpPr>
          <p:nvPr/>
        </p:nvSpPr>
        <p:spPr>
          <a:xfrm>
            <a:off x="1279865" y="2071413"/>
            <a:ext cx="6181710" cy="32382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dirty="0" err="1"/>
              <a:t>build.gradle</a:t>
            </a:r>
            <a:r>
              <a:rPr lang="en-US" dirty="0"/>
              <a:t>(Module :app):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B65AB7CD-1443-4C53-B0ED-36E4D5625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865" y="2636400"/>
            <a:ext cx="756229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ru-RU" sz="1800" b="0" i="1" spc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// </a:t>
            </a:r>
            <a:r>
              <a:rPr lang="ru-RU" sz="1800" b="0" i="1" spc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biometric</a:t>
            </a:r>
            <a:br>
              <a:rPr lang="ru-RU" sz="1800" b="0" i="1" spc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800" b="0" i="0" spc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ru-RU" sz="1800" b="0" i="0" spc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b="0" i="0" spc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  <a:ea typeface="Calibri" panose="020F0502020204030204" pitchFamily="34" charset="0"/>
                <a:cs typeface="Calibri" panose="020F0502020204030204" pitchFamily="34" charset="0"/>
              </a:rPr>
              <a:t>"androidx.biometric:biometric-ktx:1.2.0-alpha03"</a:t>
            </a:r>
            <a:endParaRPr lang="ru-RU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519606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B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iometric authentication dialog</a:t>
            </a:r>
            <a:endParaRPr lang="ru-RU" sz="3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53</a:t>
            </a:fld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1FE61D-2281-4AD8-A32D-02C39318D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474" y="1292936"/>
            <a:ext cx="4821286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executor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ContextCompat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.getMainExecutor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biometricPrompt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BiometricPrompt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executor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BiometricPrompt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.AuthenticationCallback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onAuthenticationError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errorCode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errString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CharSequence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.onAuthenticationError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errorCode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errString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showErrorToast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onAuthenticationSucceeded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BiometricPrompt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AuthenticationResult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.onAuthenticationSucceeded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showSuccessToast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onAuthenticationFailed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.onAuthenticationFailed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showFailedToast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})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60D5EE10-D6EF-4B1C-AE88-729B4525DB2A}"/>
              </a:ext>
            </a:extLst>
          </p:cNvPr>
          <p:cNvSpPr txBox="1">
            <a:spLocks/>
          </p:cNvSpPr>
          <p:nvPr/>
        </p:nvSpPr>
        <p:spPr>
          <a:xfrm>
            <a:off x="875899" y="1997151"/>
            <a:ext cx="5054384" cy="277015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 err="1"/>
              <a:t>ContextCompat.getMainExecutor</a:t>
            </a:r>
            <a:r>
              <a:rPr lang="en-US" sz="1800" dirty="0"/>
              <a:t>(this)</a:t>
            </a:r>
            <a:r>
              <a:rPr lang="ru-RU" sz="1800" dirty="0"/>
              <a:t> – </a:t>
            </a:r>
            <a:r>
              <a:rPr lang="en-US" sz="1800" dirty="0"/>
              <a:t>executor,</a:t>
            </a:r>
            <a:r>
              <a:rPr lang="ru-RU" sz="1800" dirty="0"/>
              <a:t> который будет выполнять код в главном потоке.</a:t>
            </a:r>
            <a:endParaRPr lang="en-US" sz="1800" dirty="0"/>
          </a:p>
          <a:p>
            <a:r>
              <a:rPr lang="en-US" sz="1800" dirty="0" err="1"/>
              <a:t>BiometricPrompt</a:t>
            </a:r>
            <a:r>
              <a:rPr lang="en-US" sz="1800" dirty="0"/>
              <a:t> – </a:t>
            </a:r>
            <a:r>
              <a:rPr lang="ru-RU" sz="1800" dirty="0"/>
              <a:t>класс, который управляет показом диалога аутентификации</a:t>
            </a:r>
          </a:p>
          <a:p>
            <a:br>
              <a:rPr lang="en-US" sz="1800" dirty="0"/>
            </a:br>
            <a:r>
              <a:rPr lang="en-US" sz="1800" dirty="0" err="1"/>
              <a:t>BiometricPrompt.AuthenticationCallback</a:t>
            </a:r>
            <a:r>
              <a:rPr lang="ru-RU" sz="1800" dirty="0"/>
              <a:t> – </a:t>
            </a:r>
            <a:r>
              <a:rPr lang="ru-RU" sz="1800" dirty="0" err="1"/>
              <a:t>колбэк</a:t>
            </a:r>
            <a:r>
              <a:rPr lang="ru-RU" sz="1800" dirty="0"/>
              <a:t> с результатом аутентификации.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3181722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B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iometric authentication dialog</a:t>
            </a:r>
            <a:endParaRPr lang="ru-RU" sz="3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54</a:t>
            </a:fld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1FE61D-2281-4AD8-A32D-02C39318D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401080"/>
            <a:ext cx="556221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promptInfo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BiometricPrompt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PromptInfo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setTitle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"Залогинься"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setSubtitle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"Пожалуйста"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setDescription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"Плиз"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setAllowedAuthenticators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Authenticators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BIOMETRIC_</a:t>
            </a:r>
            <a:r>
              <a:rPr kumimoji="0" lang="en-US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STRONG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setNegativeButtonText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"Нет, не буду"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60D5EE10-D6EF-4B1C-AE88-729B4525DB2A}"/>
              </a:ext>
            </a:extLst>
          </p:cNvPr>
          <p:cNvSpPr txBox="1">
            <a:spLocks/>
          </p:cNvSpPr>
          <p:nvPr/>
        </p:nvSpPr>
        <p:spPr>
          <a:xfrm>
            <a:off x="875899" y="1997151"/>
            <a:ext cx="5054384" cy="277015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 err="1"/>
              <a:t>BiometricPrompt.PromptInfo</a:t>
            </a:r>
            <a:r>
              <a:rPr lang="en-US" sz="1800" dirty="0"/>
              <a:t> – </a:t>
            </a:r>
            <a:r>
              <a:rPr lang="ru-RU" sz="1800" dirty="0"/>
              <a:t>информация для диалога</a:t>
            </a:r>
          </a:p>
          <a:p>
            <a:br>
              <a:rPr lang="en-US" sz="1800" dirty="0"/>
            </a:br>
            <a:r>
              <a:rPr lang="en-US" sz="1800" dirty="0"/>
              <a:t>Authenticators</a:t>
            </a:r>
            <a:r>
              <a:rPr lang="ru-RU" sz="1800" dirty="0"/>
              <a:t> – типы аутентификации: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BIOMETRIC_STRONG (</a:t>
            </a:r>
            <a:r>
              <a:rPr lang="ru-RU" sz="1800" dirty="0"/>
              <a:t>отпечаток пальцев</a:t>
            </a:r>
            <a:r>
              <a:rPr lang="en-US" sz="1800" dirty="0"/>
              <a:t>, </a:t>
            </a:r>
            <a:r>
              <a:rPr lang="ru-RU" sz="1800" dirty="0"/>
              <a:t>сетчатка глаза</a:t>
            </a:r>
            <a:r>
              <a:rPr lang="en-US" sz="1800" dirty="0"/>
              <a:t>)</a:t>
            </a:r>
            <a:endParaRPr lang="ru-RU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BIOMETRIC_WEEK (</a:t>
            </a:r>
            <a:r>
              <a:rPr lang="ru-RU" sz="1800" dirty="0"/>
              <a:t>лицо</a:t>
            </a:r>
            <a:r>
              <a:rPr lang="en-US" sz="1800" dirty="0"/>
              <a:t>)</a:t>
            </a:r>
            <a:endParaRPr lang="ru-RU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DEVICE_CREDENTIAL</a:t>
            </a:r>
            <a:r>
              <a:rPr lang="ru-RU" sz="1800" dirty="0"/>
              <a:t> (</a:t>
            </a:r>
            <a:r>
              <a:rPr lang="ru-RU" sz="1800" dirty="0" err="1"/>
              <a:t>пин-код</a:t>
            </a:r>
            <a:r>
              <a:rPr lang="ru-RU" sz="1800" dirty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024634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B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iometric authentication dialog</a:t>
            </a:r>
            <a:endParaRPr lang="ru-RU" sz="3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55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60D5EE10-D6EF-4B1C-AE88-729B4525DB2A}"/>
              </a:ext>
            </a:extLst>
          </p:cNvPr>
          <p:cNvSpPr txBox="1">
            <a:spLocks/>
          </p:cNvSpPr>
          <p:nvPr/>
        </p:nvSpPr>
        <p:spPr>
          <a:xfrm>
            <a:off x="639192" y="1997150"/>
            <a:ext cx="5291091" cy="29477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endParaRPr lang="ru-RU" sz="1800" dirty="0"/>
          </a:p>
          <a:p>
            <a:r>
              <a:rPr lang="en-US" sz="1800" dirty="0" err="1"/>
              <a:t>biometricManager.canAuthenticate</a:t>
            </a:r>
            <a:r>
              <a:rPr lang="en-US" sz="1800" dirty="0"/>
              <a:t>(</a:t>
            </a:r>
            <a:r>
              <a:rPr lang="en-US" sz="1800" dirty="0" err="1"/>
              <a:t>Authenticators.BIOMETRIC_STRONG</a:t>
            </a:r>
            <a:r>
              <a:rPr lang="ru-RU" sz="1800" dirty="0"/>
              <a:t>) – проверка доступности </a:t>
            </a:r>
            <a:r>
              <a:rPr lang="ru-RU" sz="1800" dirty="0" err="1"/>
              <a:t>аутентифиакции</a:t>
            </a:r>
            <a:r>
              <a:rPr lang="ru-RU" sz="1800" dirty="0"/>
              <a:t>. Если значение соответствует </a:t>
            </a:r>
            <a:r>
              <a:rPr lang="en-US" sz="1800" dirty="0"/>
              <a:t> </a:t>
            </a:r>
            <a:r>
              <a:rPr lang="en-US" sz="1800" dirty="0" err="1"/>
              <a:t>BiometricManager.BIOMETRIC_ERROR_NONE_ENROLLED</a:t>
            </a:r>
            <a:r>
              <a:rPr lang="en-US" sz="1800" dirty="0"/>
              <a:t>, </a:t>
            </a:r>
            <a:r>
              <a:rPr lang="ru-RU" sz="1800" dirty="0"/>
              <a:t>то можно запросить пользователя добавить данные в настройках.</a:t>
            </a:r>
          </a:p>
          <a:p>
            <a:endParaRPr lang="ru-RU" sz="1800" dirty="0"/>
          </a:p>
          <a:p>
            <a:r>
              <a:rPr lang="en-US" sz="1800" dirty="0" err="1"/>
              <a:t>biometricPrompt.authenticate</a:t>
            </a:r>
            <a:r>
              <a:rPr lang="en-US" sz="1800" dirty="0"/>
              <a:t>(</a:t>
            </a:r>
            <a:r>
              <a:rPr lang="en-US" sz="1800" dirty="0" err="1"/>
              <a:t>promptInfo</a:t>
            </a:r>
            <a:r>
              <a:rPr lang="en-US" sz="1800" dirty="0"/>
              <a:t>) – </a:t>
            </a:r>
            <a:r>
              <a:rPr lang="ru-RU" sz="1800" dirty="0"/>
              <a:t>запуск диалога</a:t>
            </a:r>
            <a:endParaRPr lang="en-US" sz="18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E301EC0-8880-4BCE-94C8-0FC2DB66E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741385"/>
            <a:ext cx="6096000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loginButton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.setOnClickListener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checkBiometricIsAvailable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biometricPrompt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.authenticate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promptInfo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checkBiometricIsAvailable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Boolean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biometricManager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BiometricManager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.from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biometricManager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.canAuthenticate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Authenticators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BIOMETRIC_STRONG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BiometricManager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BIOMETRIC_SUCCESS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BiometricManager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BIOMETRIC_STATUS_UNKNOWN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BiometricManager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BIOMETRIC_ERROR_NO_HARDWARE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BiometricManager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BIOMETRIC_ERROR_UNSUPPORTED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BiometricManager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BIOMETRIC_ERROR_SECURITY_UPDATE_REQUIRED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BiometricManager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BIOMETRIC_ERROR_HW_UNAVAILABLE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BiometricManager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BIOMETRIC_ERROR_NONE_ENROLLED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biometricEnroll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81949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B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iometric authentication dialog</a:t>
            </a:r>
            <a:endParaRPr lang="ru-RU" sz="3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56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60D5EE10-D6EF-4B1C-AE88-729B4525DB2A}"/>
              </a:ext>
            </a:extLst>
          </p:cNvPr>
          <p:cNvSpPr txBox="1">
            <a:spLocks/>
          </p:cNvSpPr>
          <p:nvPr/>
        </p:nvSpPr>
        <p:spPr>
          <a:xfrm>
            <a:off x="1047566" y="2662975"/>
            <a:ext cx="3080552" cy="243280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sz="1800" dirty="0"/>
              <a:t>С </a:t>
            </a:r>
            <a:r>
              <a:rPr lang="en-US" sz="1800" dirty="0"/>
              <a:t>android</a:t>
            </a:r>
            <a:r>
              <a:rPr lang="ru-RU" sz="1800" dirty="0"/>
              <a:t> 11 можно направить пользователя в настройки в зависимости от типа </a:t>
            </a:r>
            <a:r>
              <a:rPr lang="ru-RU" sz="1800" dirty="0" err="1"/>
              <a:t>аутентификатора</a:t>
            </a:r>
            <a:r>
              <a:rPr lang="ru-RU" sz="1800" dirty="0"/>
              <a:t>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E301EC0-8880-4BCE-94C8-0FC2DB66E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697" y="1633664"/>
            <a:ext cx="7380303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biometricEnroll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enrollIntent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SDK_INT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VERSION_CODES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Settings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ACTION_BIOMETRIC_ENROLL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putExtra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Settings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EXTRA_BIOMETRIC_AUTHENTICATORS_ALLOWED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Authenticators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BIOMETRIC_STRONG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Settings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ACTION_SECURITY_SETTINGS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sng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startActivityForResult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enrollIntent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REQUEST_CODE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onActivityResult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sng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400" b="0" i="0" u="none" strike="sng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.onActivityResult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REQUEST_CODE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RESULT_OK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showSuccessToast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showErrorToast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1467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B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iometric authentication dialog</a:t>
            </a:r>
            <a:endParaRPr lang="ru-RU" sz="3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57</a:t>
            </a:fld>
            <a:endParaRPr lang="ru-RU" dirty="0"/>
          </a:p>
        </p:txBody>
      </p:sp>
      <p:pic>
        <p:nvPicPr>
          <p:cNvPr id="2" name="bandicam 2021-09-17 22-35-34-278">
            <a:hlinkClick r:id="" action="ppaction://media"/>
            <a:extLst>
              <a:ext uri="{FF2B5EF4-FFF2-40B4-BE49-F238E27FC236}">
                <a16:creationId xmlns:a16="http://schemas.microsoft.com/office/drawing/2014/main" id="{CBE9CFCA-DFDB-48B8-84FD-BD5D77FA8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1941" y="1621497"/>
            <a:ext cx="2556553" cy="466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20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58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C84371-5167-4616-8AE5-B2DD533A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12" y="1211189"/>
            <a:ext cx="7649776" cy="509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2956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Doze Mode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 - режим «спячки»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. Android 6 (API 23)</a:t>
            </a:r>
            <a:endParaRPr lang="ru-RU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59</a:t>
            </a:fld>
            <a:endParaRPr lang="ru-RU" dirty="0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D97A697D-63CD-44F7-AE6E-876BDA2A4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0" y="1814397"/>
            <a:ext cx="9528699" cy="36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6166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D70C14-E415-4709-A2DC-719716D89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2669" y="1978550"/>
            <a:ext cx="2994628" cy="3744781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bind </a:t>
            </a:r>
            <a:r>
              <a:rPr lang="ru-RU" dirty="0"/>
              <a:t>создает экземпляр </a:t>
            </a:r>
            <a:r>
              <a:rPr lang="en-US" dirty="0"/>
              <a:t>Binding </a:t>
            </a:r>
            <a:r>
              <a:rPr lang="ru-RU" dirty="0"/>
              <a:t>класса, передав в конструкторе все </a:t>
            </a:r>
            <a:r>
              <a:rPr lang="en-US" dirty="0"/>
              <a:t>view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ViewBinding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</a:t>
            </a:fld>
            <a:endParaRPr lang="ru-RU" dirty="0"/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1F624B02-D9B0-4560-97AD-709913C6A159}"/>
              </a:ext>
            </a:extLst>
          </p:cNvPr>
          <p:cNvSpPr txBox="1">
            <a:spLocks/>
          </p:cNvSpPr>
          <p:nvPr/>
        </p:nvSpPr>
        <p:spPr>
          <a:xfrm>
            <a:off x="6521193" y="6115499"/>
            <a:ext cx="1766293" cy="3719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dirty="0"/>
              <a:t>Binding </a:t>
            </a:r>
            <a:r>
              <a:rPr lang="ru-RU" dirty="0"/>
              <a:t>класс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9EDC07-CA8C-4FBF-98A7-AEA20CC51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155" y="667854"/>
            <a:ext cx="8078845" cy="54476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final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ActivityMainBinding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implements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@NonNull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final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ConstraintLayout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rootView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@NonNull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final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ActivityMainBinding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(@NonNull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ConstraintLayout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rootView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@NonNull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.rootView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rootView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@NonNull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static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ActivityMainBinding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bind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(@NonNull View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rootView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missingId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R.id.text_view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ViewBindings.findChildViewById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rootView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break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missingId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ActivityMainBinding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ConstraintLayout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rootView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missingId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rootView.getResources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getResourceName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NullPointerException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Missing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required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with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ID: 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concat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missingId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86904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App Standby Buckets. Android 9 (API 28)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60</a:t>
            </a:fld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CCCFA-46EE-4DCE-873C-E0CB760D569A}"/>
              </a:ext>
            </a:extLst>
          </p:cNvPr>
          <p:cNvSpPr txBox="1"/>
          <p:nvPr/>
        </p:nvSpPr>
        <p:spPr>
          <a:xfrm>
            <a:off x="982569" y="1612532"/>
            <a:ext cx="8116607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323332"/>
                </a:solidFill>
                <a:effectLst/>
                <a:latin typeface="+mn-lt"/>
              </a:rPr>
              <a:t>Ограничения </a:t>
            </a:r>
            <a:r>
              <a:rPr lang="ru-RU" sz="1800" b="1" i="0" u="none" strike="noStrike" dirty="0">
                <a:solidFill>
                  <a:srgbClr val="323332"/>
                </a:solidFill>
                <a:effectLst/>
                <a:latin typeface="+mn-lt"/>
              </a:rPr>
              <a:t>не</a:t>
            </a:r>
            <a:r>
              <a:rPr lang="ru-RU" sz="1800" b="0" i="0" u="none" strike="noStrike" dirty="0">
                <a:solidFill>
                  <a:srgbClr val="323332"/>
                </a:solidFill>
                <a:effectLst/>
                <a:latin typeface="+mn-lt"/>
              </a:rPr>
              <a:t> вводятся если:</a:t>
            </a:r>
            <a:endParaRPr lang="ru-RU" b="0" dirty="0">
              <a:effectLst/>
              <a:latin typeface="+mn-lt"/>
            </a:endParaRPr>
          </a:p>
          <a:p>
            <a:pPr marL="28622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323332"/>
                </a:solidFill>
                <a:effectLst/>
                <a:latin typeface="+mn-lt"/>
              </a:rPr>
              <a:t>Пользователь запускает приложение сам.</a:t>
            </a:r>
          </a:p>
          <a:p>
            <a:pPr marL="28622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323332"/>
                </a:solidFill>
                <a:effectLst/>
                <a:latin typeface="+mn-lt"/>
              </a:rPr>
              <a:t>Процессы, выполняемые в </a:t>
            </a:r>
            <a:r>
              <a:rPr lang="ru-RU" sz="1800" b="0" i="0" u="none" strike="noStrike" dirty="0" err="1">
                <a:solidFill>
                  <a:srgbClr val="323332"/>
                </a:solidFill>
                <a:effectLst/>
                <a:latin typeface="+mn-lt"/>
              </a:rPr>
              <a:t>foreground</a:t>
            </a:r>
            <a:r>
              <a:rPr lang="ru-RU" sz="1800" b="0" i="0" u="none" strike="noStrike" dirty="0">
                <a:solidFill>
                  <a:srgbClr val="323332"/>
                </a:solidFill>
                <a:effectLst/>
                <a:latin typeface="+mn-lt"/>
              </a:rPr>
              <a:t>, отсутствуют. </a:t>
            </a:r>
          </a:p>
          <a:p>
            <a:pPr marL="28622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323332"/>
                </a:solidFill>
                <a:effectLst/>
                <a:latin typeface="+mn-lt"/>
              </a:rPr>
              <a:t>Приложение имеет уведомления, ожидающих обработки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14087544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App Standby Buckets. Android 9 (API 28)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61</a:t>
            </a:fld>
            <a:endParaRPr lang="ru-RU" dirty="0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F5DF2347-67DF-45D0-ABA5-D36D3DB6B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5" b="12753"/>
          <a:stretch/>
        </p:blipFill>
        <p:spPr bwMode="auto">
          <a:xfrm flipH="1">
            <a:off x="737430" y="1670534"/>
            <a:ext cx="8927119" cy="271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7B45FD32-C2BA-4DDC-ABCF-5243A7458435}"/>
              </a:ext>
            </a:extLst>
          </p:cNvPr>
          <p:cNvSpPr txBox="1">
            <a:spLocks/>
          </p:cNvSpPr>
          <p:nvPr/>
        </p:nvSpPr>
        <p:spPr>
          <a:xfrm>
            <a:off x="1549521" y="4383507"/>
            <a:ext cx="800635" cy="36758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/>
              <a:t>Active</a:t>
            </a:r>
            <a:endParaRPr lang="ru-RU" sz="1800" dirty="0"/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49DBC469-EAFE-40B6-B5C7-38D55986EB28}"/>
              </a:ext>
            </a:extLst>
          </p:cNvPr>
          <p:cNvSpPr txBox="1">
            <a:spLocks/>
          </p:cNvSpPr>
          <p:nvPr/>
        </p:nvSpPr>
        <p:spPr>
          <a:xfrm>
            <a:off x="2960620" y="4382109"/>
            <a:ext cx="1390344" cy="36758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/>
              <a:t>Working set</a:t>
            </a:r>
            <a:endParaRPr lang="ru-RU" sz="1800" dirty="0"/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900C8B44-2530-45F4-A32B-B12995400008}"/>
              </a:ext>
            </a:extLst>
          </p:cNvPr>
          <p:cNvSpPr txBox="1">
            <a:spLocks/>
          </p:cNvSpPr>
          <p:nvPr/>
        </p:nvSpPr>
        <p:spPr>
          <a:xfrm>
            <a:off x="4679405" y="4382109"/>
            <a:ext cx="1133137" cy="36758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/>
              <a:t>Frequent</a:t>
            </a:r>
            <a:endParaRPr lang="ru-RU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31FE8-9330-4B54-A226-29A752C62719}"/>
              </a:ext>
            </a:extLst>
          </p:cNvPr>
          <p:cNvSpPr txBox="1"/>
          <p:nvPr/>
        </p:nvSpPr>
        <p:spPr>
          <a:xfrm>
            <a:off x="6502905" y="4379460"/>
            <a:ext cx="65472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Rare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01A4B-E270-4637-BE1D-65C18640314B}"/>
              </a:ext>
            </a:extLst>
          </p:cNvPr>
          <p:cNvSpPr txBox="1"/>
          <p:nvPr/>
        </p:nvSpPr>
        <p:spPr>
          <a:xfrm>
            <a:off x="8043778" y="4347194"/>
            <a:ext cx="171073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Never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CDEC7D2-DB8B-42D1-924B-11F8F4DE2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5" r="76915" b="12753"/>
          <a:stretch/>
        </p:blipFill>
        <p:spPr bwMode="auto">
          <a:xfrm flipH="1">
            <a:off x="9231380" y="1670534"/>
            <a:ext cx="2060857" cy="271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E9A2E6-9E7A-4CC9-B960-4B85B8199946}"/>
              </a:ext>
            </a:extLst>
          </p:cNvPr>
          <p:cNvSpPr txBox="1"/>
          <p:nvPr/>
        </p:nvSpPr>
        <p:spPr>
          <a:xfrm>
            <a:off x="9388868" y="4328576"/>
            <a:ext cx="171073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Restricted - in Android 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944409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App Standby Buckets. Android 9 (API 28)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62</a:t>
            </a:fld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F94494-0183-423E-8D29-8E578E229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151" y="1589182"/>
            <a:ext cx="8376881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usageStatsManager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getSystemService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android.content.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USAGE_STATS_SERVICE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UsageStatsManager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SDK_INT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VERSION_CODES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usageStatsManager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appStandbyBucket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UsageStatsManager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STANDBY_BUCKET_ACTIVE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UsageStatsManager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STANDBY_BUCKET_FREQUENT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UsageStatsManager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STANDBY_BUCKET_RESTRICTED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UsageStatsManager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STANDBY_BUCKET_WORKING_SET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UsageStatsManager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STANDBY_BUCKET_RARE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44012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Runtime Permissions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63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865F9-36AC-4C0F-AD79-63B7944F1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1" r="71241"/>
          <a:stretch/>
        </p:blipFill>
        <p:spPr>
          <a:xfrm>
            <a:off x="3163523" y="1504297"/>
            <a:ext cx="3061098" cy="478295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2F722E8-B02B-4FDD-BF55-72363F2FC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0" r="4795" b="92"/>
          <a:stretch/>
        </p:blipFill>
        <p:spPr bwMode="auto">
          <a:xfrm>
            <a:off x="6905689" y="1504297"/>
            <a:ext cx="2743201" cy="469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 1">
            <a:extLst>
              <a:ext uri="{FF2B5EF4-FFF2-40B4-BE49-F238E27FC236}">
                <a16:creationId xmlns:a16="http://schemas.microsoft.com/office/drawing/2014/main" id="{44B7284B-1E8E-4ACC-BE7D-F6F93521AF59}"/>
              </a:ext>
            </a:extLst>
          </p:cNvPr>
          <p:cNvSpPr txBox="1">
            <a:spLocks/>
          </p:cNvSpPr>
          <p:nvPr/>
        </p:nvSpPr>
        <p:spPr>
          <a:xfrm>
            <a:off x="4065814" y="6287251"/>
            <a:ext cx="1473852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/>
              <a:t>&lt; API 23</a:t>
            </a:r>
            <a:endParaRPr lang="ru-RU" sz="1800" dirty="0"/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A5071ED9-0F1B-488A-9251-32599A2E52ED}"/>
              </a:ext>
            </a:extLst>
          </p:cNvPr>
          <p:cNvSpPr txBox="1">
            <a:spLocks/>
          </p:cNvSpPr>
          <p:nvPr/>
        </p:nvSpPr>
        <p:spPr>
          <a:xfrm>
            <a:off x="7644995" y="6276622"/>
            <a:ext cx="1473852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dirty="0"/>
              <a:t>≥ </a:t>
            </a:r>
            <a:r>
              <a:rPr lang="en-US" sz="1800" dirty="0"/>
              <a:t>API 23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81476930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Runtime Permissions. 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Уровни защиты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64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AC1AA-3E83-45CF-8C57-95742AF9E0D4}"/>
              </a:ext>
            </a:extLst>
          </p:cNvPr>
          <p:cNvSpPr txBox="1"/>
          <p:nvPr/>
        </p:nvSpPr>
        <p:spPr>
          <a:xfrm>
            <a:off x="1049784" y="1736336"/>
            <a:ext cx="6576133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Normal (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Интернет)</a:t>
            </a: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Dangerous (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Геолокация, микрофон)</a:t>
            </a: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Signature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Proxima Nova"/>
              </a:rPr>
              <a:t>SignatureOrSystem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03344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Runtime Permissions. 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Уровни защиты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65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AC1AA-3E83-45CF-8C57-95742AF9E0D4}"/>
              </a:ext>
            </a:extLst>
          </p:cNvPr>
          <p:cNvSpPr txBox="1"/>
          <p:nvPr/>
        </p:nvSpPr>
        <p:spPr>
          <a:xfrm>
            <a:off x="1049784" y="1736336"/>
            <a:ext cx="6576133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Normal (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Интернет)</a:t>
            </a: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Dangerous (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Геолокация, микрофон)</a:t>
            </a: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Signature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Proxima Nova"/>
              </a:rPr>
              <a:t>SignatureOrSystem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11672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2"/>
          <p:cNvSpPr txBox="1"/>
          <p:nvPr/>
        </p:nvSpPr>
        <p:spPr>
          <a:xfrm>
            <a:off x="982440" y="788760"/>
            <a:ext cx="972612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sym typeface="Proxima Nova Regular"/>
              </a:rPr>
              <a:t>Runtime Permissions. </a:t>
            </a:r>
            <a:r>
              <a:rPr lang="ru-RU" sz="3200" dirty="0">
                <a:solidFill>
                  <a:srgbClr val="202124"/>
                </a:solidFill>
                <a:latin typeface="Roboto" panose="02000000000000000000" pitchFamily="2" charset="0"/>
                <a:sym typeface="Proxima Nova Regular"/>
              </a:rPr>
              <a:t>Использование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Roboto" panose="02000000000000000000" pitchFamily="2" charset="0"/>
              <a:sym typeface="Proxima Nova Regular"/>
            </a:endParaRPr>
          </a:p>
        </p:txBody>
      </p:sp>
      <p:sp>
        <p:nvSpPr>
          <p:cNvPr id="576" name="Google Shape;576;p32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66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CA0DE-AFA9-484D-8BE1-295BCD24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484" y="2773112"/>
            <a:ext cx="9357065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uses-feature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android.hardware.camera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:required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true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android.permission.CAMERA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EA0EE-1F8B-46B1-A65D-B9A8F6D9F26F}"/>
              </a:ext>
            </a:extLst>
          </p:cNvPr>
          <p:cNvSpPr txBox="1"/>
          <p:nvPr/>
        </p:nvSpPr>
        <p:spPr>
          <a:xfrm>
            <a:off x="1198485" y="2329507"/>
            <a:ext cx="618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roxima Nova" panose="020B0604020202020204" charset="0"/>
              </a:rPr>
              <a:t>AndroidManifest.xml</a:t>
            </a:r>
            <a:endParaRPr lang="ru-RU" dirty="0">
              <a:latin typeface="Proxima Nov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4E423-8F0E-4BF2-9BB7-C6AE5A77CD5C}"/>
              </a:ext>
            </a:extLst>
          </p:cNvPr>
          <p:cNvSpPr txBox="1"/>
          <p:nvPr/>
        </p:nvSpPr>
        <p:spPr>
          <a:xfrm>
            <a:off x="1198484" y="4030337"/>
            <a:ext cx="9925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roxima Nova" panose="020B0604020202020204" charset="0"/>
              </a:rPr>
              <a:t>uses-permission –</a:t>
            </a:r>
            <a:r>
              <a:rPr lang="ru-RU" dirty="0">
                <a:solidFill>
                  <a:srgbClr val="000000"/>
                </a:solidFill>
                <a:latin typeface="Proxima Nova" panose="020B0604020202020204" charset="0"/>
              </a:rPr>
              <a:t> разрешения</a:t>
            </a:r>
          </a:p>
          <a:p>
            <a:r>
              <a:rPr lang="en-US" dirty="0">
                <a:solidFill>
                  <a:srgbClr val="000000"/>
                </a:solidFill>
                <a:latin typeface="Proxima Nova" panose="020B0604020202020204" charset="0"/>
              </a:rPr>
              <a:t>uses-feature –</a:t>
            </a:r>
            <a:r>
              <a:rPr lang="ru-RU" dirty="0">
                <a:solidFill>
                  <a:srgbClr val="000000"/>
                </a:solidFill>
                <a:latin typeface="Proxima Nova" panose="020B0604020202020204" charset="0"/>
              </a:rPr>
              <a:t> Какой функционал использует приложение. </a:t>
            </a:r>
            <a:r>
              <a:rPr lang="en-US" dirty="0">
                <a:solidFill>
                  <a:srgbClr val="000000"/>
                </a:solidFill>
                <a:latin typeface="Proxima Nova" panose="020B0604020202020204" charset="0"/>
              </a:rPr>
              <a:t>required=true </a:t>
            </a:r>
            <a:r>
              <a:rPr lang="ru-RU" dirty="0">
                <a:solidFill>
                  <a:srgbClr val="000000"/>
                </a:solidFill>
                <a:latin typeface="Proxima Nova" panose="020B0604020202020204" charset="0"/>
              </a:rPr>
              <a:t>приложение сильно зависит от функционала устройства, поэтому на устройствах без необходимого функционала приложение не установится.  </a:t>
            </a:r>
            <a:endParaRPr lang="ru-RU" dirty="0">
              <a:latin typeface="Proxima Nova" panose="020B060402020202020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3"/>
          <p:cNvSpPr txBox="1"/>
          <p:nvPr/>
        </p:nvSpPr>
        <p:spPr>
          <a:xfrm>
            <a:off x="982440" y="788760"/>
            <a:ext cx="972612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Runtime Permissions. 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Проверка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Roboto" panose="02000000000000000000" pitchFamily="2" charset="0"/>
              <a:ea typeface="+mj-ea"/>
              <a:cs typeface="+mj-cs"/>
              <a:sym typeface="Proxima Nova Regular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3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67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EFDD6-3907-4ADF-95D4-718A61CB63EE}"/>
              </a:ext>
            </a:extLst>
          </p:cNvPr>
          <p:cNvSpPr txBox="1"/>
          <p:nvPr/>
        </p:nvSpPr>
        <p:spPr>
          <a:xfrm>
            <a:off x="1365478" y="2569355"/>
            <a:ext cx="98076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checkSelfPermission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ContextCompat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.checkSelfPermission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android.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Manifest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permission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checkSelfPermission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PackageManager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PERMISSION_GRANTED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 </a:t>
            </a:r>
            <a:r>
              <a:rPr lang="en-US" altLang="ru-RU" dirty="0">
                <a:solidFill>
                  <a:srgbClr val="080808"/>
                </a:solidFill>
                <a:latin typeface="JetBrains Mono"/>
              </a:rPr>
              <a:t>…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 txBox="1"/>
          <p:nvPr/>
        </p:nvSpPr>
        <p:spPr>
          <a:xfrm>
            <a:off x="982440" y="788760"/>
            <a:ext cx="972612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Runtime Permissions. </a:t>
            </a:r>
            <a:r>
              <a:rPr lang="ru-RU" sz="3200" dirty="0">
                <a:solidFill>
                  <a:srgbClr val="202124"/>
                </a:solidFill>
                <a:latin typeface="Roboto" panose="02000000000000000000" pitchFamily="2" charset="0"/>
                <a:sym typeface="Proxima Nova Regular"/>
              </a:rPr>
              <a:t>Перед запросом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Roboto" panose="02000000000000000000" pitchFamily="2" charset="0"/>
              <a:ea typeface="+mj-ea"/>
              <a:cs typeface="+mj-cs"/>
              <a:sym typeface="Proxima Nova Regular"/>
            </a:endParaRPr>
          </a:p>
        </p:txBody>
      </p:sp>
      <p:sp>
        <p:nvSpPr>
          <p:cNvPr id="590" name="Google Shape;590;p34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68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2" name="Google Shape;592;p34"/>
          <p:cNvPicPr preferRelativeResize="0"/>
          <p:nvPr/>
        </p:nvPicPr>
        <p:blipFill rotWithShape="1">
          <a:blip r:embed="rId3">
            <a:alphaModFix/>
          </a:blip>
          <a:srcRect t="33987" b="35718"/>
          <a:stretch/>
        </p:blipFill>
        <p:spPr>
          <a:xfrm>
            <a:off x="4092823" y="3777840"/>
            <a:ext cx="3224880" cy="2077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A2BFD6-6955-4FD2-9AC5-6092DE138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5231" y="2412366"/>
            <a:ext cx="88066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shouldShowRequestPermissionRationale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android.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Manifest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permission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showDialog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 txBox="1"/>
          <p:nvPr/>
        </p:nvSpPr>
        <p:spPr>
          <a:xfrm>
            <a:off x="982440" y="788760"/>
            <a:ext cx="972612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Runtime Permissions. 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Запрос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Roboto" panose="02000000000000000000" pitchFamily="2" charset="0"/>
              <a:ea typeface="+mj-ea"/>
              <a:cs typeface="+mj-cs"/>
              <a:sym typeface="Proxima Nova Regular"/>
            </a:endParaRPr>
          </a:p>
        </p:txBody>
      </p:sp>
      <p:sp>
        <p:nvSpPr>
          <p:cNvPr id="590" name="Google Shape;590;p34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69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A2BFD6-6955-4FD2-9AC5-6092DE138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623" y="2552061"/>
            <a:ext cx="4687855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requestPermissions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arrayOf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android.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Manifest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permission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CAMERA_PERMISSION_REQUEST_CODE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7EE0B5-8062-4675-93E6-43148021E7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5" b="16082"/>
          <a:stretch/>
        </p:blipFill>
        <p:spPr>
          <a:xfrm>
            <a:off x="7186843" y="2002774"/>
            <a:ext cx="2718787" cy="34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60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Coil/Glide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</a:t>
            </a:fld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4A3B49-225E-4CEF-92D7-3E33770BA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610" y="2210074"/>
            <a:ext cx="4252403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Coil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binging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photoImageView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load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cat.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photoUrl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transformations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CircleCropTransformation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placeholder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drawable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ic_placeholder_40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error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errorDrawable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5B258-E40A-464E-8466-DC37C9144A82}"/>
              </a:ext>
            </a:extLst>
          </p:cNvPr>
          <p:cNvSpPr txBox="1"/>
          <p:nvPr/>
        </p:nvSpPr>
        <p:spPr>
          <a:xfrm>
            <a:off x="1644590" y="2086963"/>
            <a:ext cx="4451410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Glide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Glide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.with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photoImageView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cat.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photoUrl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error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errorDrawable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placeholder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drawable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ic_placeholder_40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circleCrop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photoImageView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lang="ru-RU" sz="16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5AB7C00-FFF4-4688-9C02-3AFD194A3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610" y="4329313"/>
            <a:ext cx="3675356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'io.coil-kt:coil:1.3.2'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D18335A-C5D5-44CD-BB4E-2A0D19295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95" y="4084888"/>
            <a:ext cx="5113431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'com.github.bumptech.glide:glide:4.12.0'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6153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 txBox="1"/>
          <p:nvPr/>
        </p:nvSpPr>
        <p:spPr>
          <a:xfrm>
            <a:off x="982440" y="788760"/>
            <a:ext cx="972612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Runtime Permissions. 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Обработка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Roboto" panose="02000000000000000000" pitchFamily="2" charset="0"/>
              <a:ea typeface="+mj-ea"/>
              <a:cs typeface="+mj-cs"/>
              <a:sym typeface="Proxima Nova Regular"/>
            </a:endParaRPr>
          </a:p>
        </p:txBody>
      </p:sp>
      <p:sp>
        <p:nvSpPr>
          <p:cNvPr id="590" name="Google Shape;590;p34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70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A2BFD6-6955-4FD2-9AC5-6092DE138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917" y="2022636"/>
            <a:ext cx="8772165" cy="38472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onRequestPermissionsResult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permissions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out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grantResults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IntArray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.onRequestPermissionsResult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permissions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grantResults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CAMERA_PERMISSION_REQUEST_CODE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ANOTHER_PERMISSION_REQUEST_CODE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3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 txBox="1"/>
          <p:nvPr/>
        </p:nvSpPr>
        <p:spPr>
          <a:xfrm>
            <a:off x="982440" y="788760"/>
            <a:ext cx="972612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Runtime Permissions. 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Все вместе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Roboto" panose="02000000000000000000" pitchFamily="2" charset="0"/>
              <a:ea typeface="+mj-ea"/>
              <a:cs typeface="+mj-cs"/>
              <a:sym typeface="Proxima Nova Regular"/>
            </a:endParaRPr>
          </a:p>
        </p:txBody>
      </p:sp>
      <p:sp>
        <p:nvSpPr>
          <p:cNvPr id="590" name="Google Shape;590;p34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71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A2BFD6-6955-4FD2-9AC5-6092DE138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19" y="2399641"/>
            <a:ext cx="7007954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when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ContextCompat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.checkSelfPermission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ru-RU" sz="11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android.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Manifest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permission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endParaRPr kumimoji="0" lang="en-US" altLang="ru-RU" sz="11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PackageManager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PERMISSION_GRANTED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permission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granted</a:t>
            </a:r>
            <a:b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shouldShowRequestPermissionRationale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android.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Manifest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permission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-&gt; {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showDialog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requestPermissions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arrayOf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android.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Manifest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permission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CAMERA_PERMISSION_REQUEST_CODE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9DFE1-71EB-4293-BBCC-420F688ABC4F}"/>
              </a:ext>
            </a:extLst>
          </p:cNvPr>
          <p:cNvSpPr txBox="1"/>
          <p:nvPr/>
        </p:nvSpPr>
        <p:spPr>
          <a:xfrm>
            <a:off x="6189957" y="2412663"/>
            <a:ext cx="61832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onRequestPermissionsResult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permissions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grantResults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IntArray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.onRequestPermissionsResult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permissions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grantResults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CAMERA_PERMISSION_REQUEST_CODE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ANOTHER_PERMISSION_REQUEST_CODE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4768094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 txBox="1"/>
          <p:nvPr/>
        </p:nvSpPr>
        <p:spPr>
          <a:xfrm>
            <a:off x="982440" y="788760"/>
            <a:ext cx="972612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Result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Api</a:t>
            </a:r>
            <a:r>
              <a:rPr lang="en-US" sz="3200" dirty="0">
                <a:solidFill>
                  <a:srgbClr val="202124"/>
                </a:solidFill>
                <a:latin typeface="Roboto" panose="02000000000000000000" pitchFamily="2" charset="0"/>
                <a:sym typeface="Proxima Nova Regular"/>
              </a:rPr>
              <a:t>.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Runtime Permissions </a:t>
            </a:r>
          </a:p>
        </p:txBody>
      </p:sp>
      <p:sp>
        <p:nvSpPr>
          <p:cNvPr id="590" name="Google Shape;590;p34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72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A2BFD6-6955-4FD2-9AC5-6092DE138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998" y="1870287"/>
            <a:ext cx="9830562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launcher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registerForActivityResult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ActivityResultContracts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.RequestPermission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isGranted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isGranted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startCamera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packageManager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.hasSystemFeature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PackageManager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FEATURE_CAMERA_ANY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launcher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.launch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android.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Manifest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permission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313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 txBox="1"/>
          <p:nvPr/>
        </p:nvSpPr>
        <p:spPr>
          <a:xfrm>
            <a:off x="982440" y="788760"/>
            <a:ext cx="972612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Result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Api</a:t>
            </a:r>
            <a:r>
              <a:rPr lang="en-US" sz="3200" dirty="0">
                <a:solidFill>
                  <a:srgbClr val="202124"/>
                </a:solidFill>
                <a:latin typeface="Roboto" panose="02000000000000000000" pitchFamily="2" charset="0"/>
                <a:sym typeface="Proxima Nova Regular"/>
              </a:rPr>
              <a:t>.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Activity Result</a:t>
            </a:r>
          </a:p>
        </p:txBody>
      </p:sp>
      <p:sp>
        <p:nvSpPr>
          <p:cNvPr id="590" name="Google Shape;590;p34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73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A2BFD6-6955-4FD2-9AC5-6092DE138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374" y="4359398"/>
            <a:ext cx="7258560" cy="23698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launcher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registerForActivityResult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ActivityResultContracts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.StartActivityForResult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resultCode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RESULT_OK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showSuccessToast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showErrorToast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biometricEnroll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enrollIntent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…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launcher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.launch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enrollIntent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A37EF9-464B-4689-8E5C-320664DC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174" y="1781119"/>
            <a:ext cx="7380303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biometricEnroll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enrollIntent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…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sng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startActivityForResult</a:t>
            </a:r>
            <a:r>
              <a:rPr kumimoji="0" lang="ru-RU" altLang="ru-RU" sz="1200" b="0" i="0" u="non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enrollIntent</a:t>
            </a:r>
            <a:r>
              <a:rPr kumimoji="0" lang="ru-RU" altLang="ru-RU" sz="1200" b="0" i="0" u="non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REQUEST_CODE</a:t>
            </a:r>
            <a:r>
              <a:rPr kumimoji="0" lang="ru-RU" altLang="ru-RU" sz="1200" b="0" i="0" u="non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onActivityResult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resultCode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sng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ru-RU" altLang="ru-RU" sz="1200" b="0" i="0" u="none" strike="sng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.onActivityResult</a:t>
            </a:r>
            <a:r>
              <a:rPr kumimoji="0" lang="ru-RU" altLang="ru-RU" sz="1200" b="0" i="0" u="non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200" b="0" i="0" u="non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resultCode</a:t>
            </a:r>
            <a:r>
              <a:rPr kumimoji="0" lang="ru-RU" altLang="ru-RU" sz="1200" b="0" i="0" u="non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</a:t>
            </a:r>
            <a:r>
              <a:rPr kumimoji="0" lang="ru-RU" altLang="ru-RU" sz="1200" b="0" i="0" u="non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requestCode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REQUEST_CODE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resultCode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==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RESULT_OK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showSuccessToast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showErrorToast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6B62EF0D-2B3F-454C-AE98-CE603315628C}"/>
              </a:ext>
            </a:extLst>
          </p:cNvPr>
          <p:cNvSpPr txBox="1">
            <a:spLocks/>
          </p:cNvSpPr>
          <p:nvPr/>
        </p:nvSpPr>
        <p:spPr>
          <a:xfrm>
            <a:off x="2657797" y="1525076"/>
            <a:ext cx="2228295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endParaRPr lang="ru-RU" sz="1800" dirty="0"/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679638BC-9B77-4E8C-8435-1AF067D7435A}"/>
              </a:ext>
            </a:extLst>
          </p:cNvPr>
          <p:cNvSpPr txBox="1">
            <a:spLocks/>
          </p:cNvSpPr>
          <p:nvPr/>
        </p:nvSpPr>
        <p:spPr>
          <a:xfrm>
            <a:off x="2958840" y="2504081"/>
            <a:ext cx="2228295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sz="1800" dirty="0"/>
              <a:t>Было: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3A005-2AC1-435A-A3DC-20A875337120}"/>
              </a:ext>
            </a:extLst>
          </p:cNvPr>
          <p:cNvSpPr txBox="1"/>
          <p:nvPr/>
        </p:nvSpPr>
        <p:spPr>
          <a:xfrm>
            <a:off x="3004352" y="5000440"/>
            <a:ext cx="618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Стало:</a:t>
            </a:r>
          </a:p>
        </p:txBody>
      </p:sp>
    </p:spTree>
    <p:extLst>
      <p:ext uri="{BB962C8B-B14F-4D97-AF65-F5344CB8AC3E}">
        <p14:creationId xmlns:p14="http://schemas.microsoft.com/office/powerpoint/2010/main" val="1961761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 txBox="1"/>
          <p:nvPr/>
        </p:nvSpPr>
        <p:spPr>
          <a:xfrm>
            <a:off x="982440" y="788760"/>
            <a:ext cx="9726120" cy="8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Result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j-ea"/>
                <a:cs typeface="+mj-cs"/>
                <a:sym typeface="Proxima Nova Regular"/>
              </a:rPr>
              <a:t>Api</a:t>
            </a:r>
            <a:r>
              <a:rPr lang="en-US" sz="3200" dirty="0">
                <a:solidFill>
                  <a:srgbClr val="202124"/>
                </a:solidFill>
                <a:latin typeface="Roboto" panose="02000000000000000000" pitchFamily="2" charset="0"/>
                <a:sym typeface="Proxima Nova Regular"/>
              </a:rPr>
              <a:t>. Contracts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Roboto" panose="02000000000000000000" pitchFamily="2" charset="0"/>
              <a:ea typeface="+mj-ea"/>
              <a:cs typeface="+mj-cs"/>
              <a:sym typeface="Proxima Nova Regular"/>
            </a:endParaRPr>
          </a:p>
        </p:txBody>
      </p:sp>
      <p:sp>
        <p:nvSpPr>
          <p:cNvPr id="590" name="Google Shape;590;p34"/>
          <p:cNvSpPr txBox="1"/>
          <p:nvPr/>
        </p:nvSpPr>
        <p:spPr>
          <a:xfrm>
            <a:off x="216000" y="5855760"/>
            <a:ext cx="2742840" cy="1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#0</a:t>
            </a:r>
            <a:fld id="{00000000-1234-1234-1234-123412341234}" type="slidenum">
              <a:rPr kumimoji="0" lang="ru-RU" sz="4800" b="1" i="0" u="none" strike="noStrike" kern="0" cap="none" spc="0" normalizeH="0" baseline="0" noProof="0">
                <a:ln>
                  <a:noFill/>
                </a:ln>
                <a:solidFill>
                  <a:srgbClr val="F5F6F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74</a:t>
            </a:fld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6B62EF0D-2B3F-454C-AE98-CE603315628C}"/>
              </a:ext>
            </a:extLst>
          </p:cNvPr>
          <p:cNvSpPr txBox="1">
            <a:spLocks/>
          </p:cNvSpPr>
          <p:nvPr/>
        </p:nvSpPr>
        <p:spPr>
          <a:xfrm>
            <a:off x="2657797" y="1525076"/>
            <a:ext cx="2228295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endParaRPr lang="ru-RU" sz="1800" dirty="0"/>
          </a:p>
        </p:txBody>
      </p:sp>
      <p:pic>
        <p:nvPicPr>
          <p:cNvPr id="9" name="Google Shape;640;p41">
            <a:extLst>
              <a:ext uri="{FF2B5EF4-FFF2-40B4-BE49-F238E27FC236}">
                <a16:creationId xmlns:a16="http://schemas.microsoft.com/office/drawing/2014/main" id="{198EE001-BED7-4E8C-AAD7-537E81B248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7060" y="1525076"/>
            <a:ext cx="5537880" cy="494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3689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Runtime Permissions. 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Ограничения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75</a:t>
            </a:fld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39742-73C5-498E-BB59-1DD0B4196737}"/>
              </a:ext>
            </a:extLst>
          </p:cNvPr>
          <p:cNvSpPr txBox="1"/>
          <p:nvPr/>
        </p:nvSpPr>
        <p:spPr>
          <a:xfrm>
            <a:off x="804909" y="2288622"/>
            <a:ext cx="10582182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API 30: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Автоматический сброс разрешений спустя некоторое время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Изменение логики отображения диалога</a:t>
            </a:r>
            <a:endParaRPr lang="en-US" dirty="0"/>
          </a:p>
          <a:p>
            <a:endParaRPr lang="en-US" dirty="0"/>
          </a:p>
          <a:p>
            <a:r>
              <a:rPr lang="en-US" dirty="0"/>
              <a:t>API 31: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Гибернация приложения. Выходя из гибернации приложение может получить событие будто телефон только проснулся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Недавно </a:t>
            </a:r>
            <a:r>
              <a:rPr lang="en-US" dirty="0"/>
              <a:t>Google </a:t>
            </a:r>
            <a:r>
              <a:rPr lang="ru-RU" dirty="0"/>
              <a:t>добавили сброс разрешений на все версии </a:t>
            </a:r>
            <a:r>
              <a:rPr lang="en-US" dirty="0"/>
              <a:t>android</a:t>
            </a:r>
            <a:r>
              <a:rPr lang="ru-RU" dirty="0"/>
              <a:t>, начиная с </a:t>
            </a:r>
            <a:r>
              <a:rPr lang="en-US" dirty="0"/>
              <a:t>6</a:t>
            </a:r>
            <a:r>
              <a:rPr lang="ru-RU" dirty="0"/>
              <a:t>ой (</a:t>
            </a:r>
            <a:r>
              <a:rPr lang="en-US" dirty="0"/>
              <a:t>API </a:t>
            </a:r>
            <a:r>
              <a:rPr lang="ru-RU" dirty="0"/>
              <a:t>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89371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Runtime Permissions. 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Ограничения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76</a:t>
            </a:fld>
            <a:endParaRPr lang="ru-RU" dirty="0"/>
          </a:p>
        </p:txBody>
      </p:sp>
      <p:pic>
        <p:nvPicPr>
          <p:cNvPr id="5" name="Google Shape;569;p31">
            <a:extLst>
              <a:ext uri="{FF2B5EF4-FFF2-40B4-BE49-F238E27FC236}">
                <a16:creationId xmlns:a16="http://schemas.microsoft.com/office/drawing/2014/main" id="{876B49AC-FBC1-4EF9-80FE-0F620BC764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5482" y="3882600"/>
            <a:ext cx="4920840" cy="258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0;p31">
            <a:extLst>
              <a:ext uri="{FF2B5EF4-FFF2-40B4-BE49-F238E27FC236}">
                <a16:creationId xmlns:a16="http://schemas.microsoft.com/office/drawing/2014/main" id="{007B4FCB-BCB4-41A5-925B-E5A06A6AF8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0099" y="1899226"/>
            <a:ext cx="7911720" cy="1696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543817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Runtime Permissions. Geo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77</a:t>
            </a:fld>
            <a:endParaRPr lang="ru-RU" dirty="0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93C93F6B-A842-465E-A3A3-CE7DBAC4E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" t="5498" r="4465" b="3242"/>
          <a:stretch/>
        </p:blipFill>
        <p:spPr bwMode="auto">
          <a:xfrm>
            <a:off x="1807557" y="2105443"/>
            <a:ext cx="3601728" cy="30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>
            <a:extLst>
              <a:ext uri="{FF2B5EF4-FFF2-40B4-BE49-F238E27FC236}">
                <a16:creationId xmlns:a16="http://schemas.microsoft.com/office/drawing/2014/main" id="{47D3E41C-C36C-4ED2-A3B8-F1ECB9337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8" r="28227"/>
          <a:stretch/>
        </p:blipFill>
        <p:spPr bwMode="auto">
          <a:xfrm>
            <a:off x="6782714" y="2098785"/>
            <a:ext cx="3601729" cy="30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Текст 1">
            <a:extLst>
              <a:ext uri="{FF2B5EF4-FFF2-40B4-BE49-F238E27FC236}">
                <a16:creationId xmlns:a16="http://schemas.microsoft.com/office/drawing/2014/main" id="{5ECA6BA8-9489-49BF-9F1B-03B66195A764}"/>
              </a:ext>
            </a:extLst>
          </p:cNvPr>
          <p:cNvSpPr txBox="1">
            <a:spLocks/>
          </p:cNvSpPr>
          <p:nvPr/>
        </p:nvSpPr>
        <p:spPr>
          <a:xfrm>
            <a:off x="2464044" y="5309894"/>
            <a:ext cx="2228295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800" dirty="0"/>
              <a:t>Android 10 API 29</a:t>
            </a:r>
            <a:endParaRPr lang="ru-RU" sz="1800" dirty="0"/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D8C3A970-8EF4-4457-804F-5ED9AEE07E02}"/>
              </a:ext>
            </a:extLst>
          </p:cNvPr>
          <p:cNvSpPr txBox="1">
            <a:spLocks/>
          </p:cNvSpPr>
          <p:nvPr/>
        </p:nvSpPr>
        <p:spPr>
          <a:xfrm>
            <a:off x="7469430" y="5284308"/>
            <a:ext cx="2228295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2000" dirty="0"/>
              <a:t>Android 11 API 30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3576761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Runtime Permissions. 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Ограничения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78</a:t>
            </a:fld>
            <a:endParaRPr lang="ru-RU" dirty="0"/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D8C3A970-8EF4-4457-804F-5ED9AEE07E02}"/>
              </a:ext>
            </a:extLst>
          </p:cNvPr>
          <p:cNvSpPr txBox="1">
            <a:spLocks/>
          </p:cNvSpPr>
          <p:nvPr/>
        </p:nvSpPr>
        <p:spPr>
          <a:xfrm>
            <a:off x="8277296" y="6065778"/>
            <a:ext cx="2228295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2000" dirty="0"/>
              <a:t>Android 12 API 31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BE53CC-16A4-404F-B4FA-7E4E3123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1" b="3794"/>
          <a:stretch/>
        </p:blipFill>
        <p:spPr>
          <a:xfrm>
            <a:off x="7889757" y="1559071"/>
            <a:ext cx="3003375" cy="43500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5D2F5-9D4F-49AB-B438-E972B6FEE890}"/>
              </a:ext>
            </a:extLst>
          </p:cNvPr>
          <p:cNvSpPr txBox="1"/>
          <p:nvPr/>
        </p:nvSpPr>
        <p:spPr>
          <a:xfrm>
            <a:off x="435007" y="2100320"/>
            <a:ext cx="7454750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Для доступа к геолокации есть два разрешения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ru-RU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ACCESS_FINE_LOCATION –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точное местоположение  (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GPS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ACCESS_COARSE_LOCATION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примерное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местоположение (интернет провайдер)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Начиная с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Android 12 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при запросе обоих разрешений появляться диалог для выбора точности.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45340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Runtime Permissions. Bluetooth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79</a:t>
            </a:fld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3B15C3-431A-41A7-817E-E63AA0379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92" y="2463345"/>
            <a:ext cx="558698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  регион старых разрешений--&gt;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&lt;!--разрешение на подключение к устройствам. запрашивать не нужно--&gt;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android.permission.BLUETOOTH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:maxSdkVersion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="30"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&lt;!--разрешение на поиск устройств для подк</a:t>
            </a:r>
            <a:r>
              <a:rPr lang="ru-RU" altLang="ru-RU" sz="1200" i="1" dirty="0">
                <a:solidFill>
                  <a:srgbClr val="8C8C8C"/>
                </a:solidFill>
                <a:latin typeface="JetBrains Mono"/>
              </a:rPr>
              <a:t>л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ючения. запрашивать не нужно--&gt;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android.permission.BLUETOOTH_ADMIN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:maxSdkVersion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="30"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android.permission.ACCESS_FINE_LOCATION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android.permission.ACCESS_COARSE_LOCATION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7EA0B-899B-4AC9-A9E0-D406ACB80BC3}"/>
              </a:ext>
            </a:extLst>
          </p:cNvPr>
          <p:cNvSpPr txBox="1"/>
          <p:nvPr/>
        </p:nvSpPr>
        <p:spPr>
          <a:xfrm>
            <a:off x="5909724" y="2139512"/>
            <a:ext cx="6185916" cy="3231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&lt;!--регион новых разрешений. являются опасными и должны запрашиваться--&gt;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&lt;!--сканирование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блютуз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устройств--&gt;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android.permission.BLUETOOTH_SCAN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:usesPermissionFlags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neverForLocation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:targetApi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="s"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 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android:usesPermissionFlags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neverForLocation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 нужен,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если не будет запрашиваться местоположение по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блютузу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тогда можно убрать: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&lt;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android:name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android.permission.ACCESS_FINE_LOCATION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 /&gt;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&lt;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android:name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android.permission.ACCESS_COARSE_LOCATION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 /&gt; 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&lt;!--доступность для обнаружения другими устройствами--&gt;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android.permission.BLUETOOTH_ADVERTISE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&lt;!--разрешение на взаимодействие с другими устройствами --&gt;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android.permission.BLUETOOTH_CONNECT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lang="ru-RU" sz="1200" dirty="0"/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C61A626B-650E-42EF-8C5F-3FDC7D34470A}"/>
              </a:ext>
            </a:extLst>
          </p:cNvPr>
          <p:cNvSpPr txBox="1">
            <a:spLocks/>
          </p:cNvSpPr>
          <p:nvPr/>
        </p:nvSpPr>
        <p:spPr>
          <a:xfrm>
            <a:off x="2037311" y="4951347"/>
            <a:ext cx="2228295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dirty="0">
                <a:latin typeface="Proxima Nova" panose="020B0604020202020204" charset="0"/>
                <a:cs typeface="Times New Roman" panose="02020603050405020304" pitchFamily="18" charset="0"/>
              </a:rPr>
              <a:t>≤ </a:t>
            </a:r>
            <a:r>
              <a:rPr lang="en-US" dirty="0"/>
              <a:t>API 30</a:t>
            </a:r>
            <a:endParaRPr lang="ru-RU" dirty="0"/>
          </a:p>
        </p:txBody>
      </p:sp>
      <p:sp>
        <p:nvSpPr>
          <p:cNvPr id="13" name="Текст 1">
            <a:extLst>
              <a:ext uri="{FF2B5EF4-FFF2-40B4-BE49-F238E27FC236}">
                <a16:creationId xmlns:a16="http://schemas.microsoft.com/office/drawing/2014/main" id="{3F910783-85E7-4524-AE66-937351066596}"/>
              </a:ext>
            </a:extLst>
          </p:cNvPr>
          <p:cNvSpPr txBox="1">
            <a:spLocks/>
          </p:cNvSpPr>
          <p:nvPr/>
        </p:nvSpPr>
        <p:spPr>
          <a:xfrm>
            <a:off x="8210714" y="5532640"/>
            <a:ext cx="2228295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2000" dirty="0">
                <a:latin typeface="Proxima Nova" panose="020B0604020202020204" charset="0"/>
                <a:cs typeface="Times New Roman" panose="02020603050405020304" pitchFamily="18" charset="0"/>
              </a:rPr>
              <a:t>≥ </a:t>
            </a:r>
            <a:r>
              <a:rPr lang="en-US" sz="2000" dirty="0">
                <a:latin typeface="Proxima Nova" panose="020B0604020202020204" charset="0"/>
              </a:rPr>
              <a:t>API 31</a:t>
            </a:r>
            <a:endParaRPr lang="ru-RU" sz="20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9248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Paging3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</a:t>
            </a:fld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20760ACC-ED73-4ABD-A967-CED2C1B3C3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569" y="1861709"/>
            <a:ext cx="9726294" cy="3482648"/>
          </a:xfrm>
        </p:spPr>
        <p:txBody>
          <a:bodyPr/>
          <a:lstStyle/>
          <a:p>
            <a:r>
              <a:rPr lang="ru-RU" sz="1800" dirty="0"/>
              <a:t>Библиотека для загрузки данных для списка по сети из локального хранилища с разбиением на страницы</a:t>
            </a:r>
          </a:p>
          <a:p>
            <a:endParaRPr lang="ru-RU" sz="1800" dirty="0"/>
          </a:p>
          <a:p>
            <a:r>
              <a:rPr lang="ru-RU" sz="1800" dirty="0"/>
              <a:t>Основные функции:</a:t>
            </a:r>
          </a:p>
          <a:p>
            <a:pPr marL="457200" indent="-457200">
              <a:buAutoNum type="arabicPeriod"/>
            </a:pPr>
            <a:r>
              <a:rPr lang="ru-RU" sz="1800" dirty="0"/>
              <a:t>Кэширование в памяти</a:t>
            </a:r>
          </a:p>
          <a:p>
            <a:pPr marL="457200" indent="-457200">
              <a:buAutoNum type="arabicPeriod"/>
            </a:pPr>
            <a:r>
              <a:rPr lang="ru-RU" sz="1800" dirty="0" err="1"/>
              <a:t>RecyclerView</a:t>
            </a:r>
            <a:r>
              <a:rPr lang="ru-RU" sz="1800" dirty="0"/>
              <a:t> адаптеры, которые автоматически запрашивают данные при прокрутке к концу загруженных данных</a:t>
            </a:r>
          </a:p>
          <a:p>
            <a:r>
              <a:rPr lang="ru-RU" sz="1800" dirty="0"/>
              <a:t>3.  Поддержка </a:t>
            </a:r>
            <a:r>
              <a:rPr lang="en-US" sz="1800" dirty="0"/>
              <a:t>Kotlin Coroutines &amp; Flow</a:t>
            </a:r>
            <a:r>
              <a:rPr lang="ru-RU" sz="1800" dirty="0"/>
              <a:t>, Live</a:t>
            </a:r>
            <a:r>
              <a:rPr lang="en-US" sz="1800" dirty="0"/>
              <a:t>D</a:t>
            </a:r>
            <a:r>
              <a:rPr lang="ru-RU" sz="1800" dirty="0" err="1"/>
              <a:t>ata</a:t>
            </a:r>
            <a:r>
              <a:rPr lang="ru-RU" sz="1800" dirty="0"/>
              <a:t> и </a:t>
            </a:r>
            <a:r>
              <a:rPr lang="ru-RU" sz="1800" dirty="0" err="1"/>
              <a:t>Rx</a:t>
            </a:r>
            <a:r>
              <a:rPr lang="en-US" sz="1800" dirty="0"/>
              <a:t>J</a:t>
            </a:r>
            <a:r>
              <a:rPr lang="ru-RU" sz="1800" dirty="0" err="1"/>
              <a:t>ava</a:t>
            </a:r>
            <a:endParaRPr lang="ru-RU" sz="1800" dirty="0"/>
          </a:p>
          <a:p>
            <a:pPr marL="342900" indent="-342900">
              <a:buAutoNum type="arabicPeriod" startAt="4"/>
            </a:pPr>
            <a:r>
              <a:rPr lang="ru-RU" sz="1800" dirty="0"/>
              <a:t>Поддержка обработки ошибок, включая возможности обновления данных и повторной попытки их загрузки</a:t>
            </a:r>
          </a:p>
          <a:p>
            <a:endParaRPr lang="ru-RU" sz="1800" dirty="0"/>
          </a:p>
          <a:p>
            <a:r>
              <a:rPr lang="ru-RU" sz="1800" dirty="0"/>
              <a:t>Подключение</a:t>
            </a:r>
            <a:r>
              <a:rPr lang="en-US" sz="1800" dirty="0"/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'androidx.paging:paging-runtime-ktx:3.0.1'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lang="en-US" sz="1800" dirty="0"/>
              <a:t> </a:t>
            </a:r>
            <a:endParaRPr lang="ru-RU" sz="1800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12362777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Geolocation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80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2313500-1A3B-41EA-BE7D-66F1B6789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484" y="2921168"/>
            <a:ext cx="9357065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location</a:t>
            </a:r>
            <a:br>
              <a:rPr kumimoji="0" lang="ru-RU" altLang="ru-RU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'com.google.android.gms:play-services-location:18.0.0'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"org.jetbrains.kotlinx:kotlinx-coroutines-play-services:1.5.0"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017B1-FFD8-4DE6-B414-96F41BAB7906}"/>
              </a:ext>
            </a:extLst>
          </p:cNvPr>
          <p:cNvSpPr txBox="1"/>
          <p:nvPr/>
        </p:nvSpPr>
        <p:spPr>
          <a:xfrm>
            <a:off x="1198484" y="2249892"/>
            <a:ext cx="618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build.gradle</a:t>
            </a:r>
            <a:r>
              <a:rPr lang="en-US" dirty="0"/>
              <a:t>(Module :app):</a:t>
            </a:r>
          </a:p>
        </p:txBody>
      </p:sp>
    </p:spTree>
    <p:extLst>
      <p:ext uri="{BB962C8B-B14F-4D97-AF65-F5344CB8AC3E}">
        <p14:creationId xmlns:p14="http://schemas.microsoft.com/office/powerpoint/2010/main" val="2998931331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Geolocation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.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Last vs Current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81</a:t>
            </a:fld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8C015-7D32-4D76-BF82-7C82EF177C05}"/>
              </a:ext>
            </a:extLst>
          </p:cNvPr>
          <p:cNvSpPr txBox="1"/>
          <p:nvPr/>
        </p:nvSpPr>
        <p:spPr>
          <a:xfrm>
            <a:off x="2253876" y="1647217"/>
            <a:ext cx="7183680" cy="4401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lifecycleScope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launch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lifecycle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.repeatOnLifecycle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Lifecycle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CREATED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fusedLocationClient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LocationServices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.getFusedLocationProviderClient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@MainActivity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последняя известная геолокация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lastLocation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fusedLocationClient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lastLocation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.await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lastLocation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${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lastLocation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latitude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${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lastLocation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longitude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текущая геолокация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tokenSource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CancellationTokenSource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currentLocation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fusedLocationClient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.getCurrentLocation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PRIORITY_HIGH_ACCURACY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tokenSource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token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await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currentLocation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${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currentLocation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latitude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${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currentLocation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longitude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400" b="1" dirty="0">
                <a:solidFill>
                  <a:srgbClr val="080808"/>
                </a:solidFill>
                <a:latin typeface="JetBrains Mono"/>
              </a:rPr>
              <a:t>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400" b="1" dirty="0">
                <a:solidFill>
                  <a:srgbClr val="080808"/>
                </a:solidFill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074887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Geolocation. Priorities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82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F1E33-56D5-4937-ACE0-2E6803B1ED14}"/>
              </a:ext>
            </a:extLst>
          </p:cNvPr>
          <p:cNvSpPr txBox="1"/>
          <p:nvPr/>
        </p:nvSpPr>
        <p:spPr>
          <a:xfrm>
            <a:off x="790113" y="1612532"/>
            <a:ext cx="8307279" cy="4247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/>
              <a:t>LocationRequest.PRIORITY_HIGH_ACCURACY</a:t>
            </a:r>
            <a:r>
              <a:rPr lang="en-US" dirty="0"/>
              <a:t> - </a:t>
            </a:r>
            <a:r>
              <a:rPr lang="ru-RU" dirty="0"/>
              <a:t>точность определения местоположения в пределах городского квартала, что составляет примерно 100 метров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LocationRequest.PRIORITY_BALANCED_POWER_ACCURACY</a:t>
            </a:r>
            <a:r>
              <a:rPr lang="en-US" dirty="0"/>
              <a:t> - </a:t>
            </a:r>
            <a:r>
              <a:rPr lang="ru-RU" dirty="0"/>
              <a:t>наиболее точное местоположение. С этой настройкой службы определения местоположения с большей вероятностью будут использовать GPS для определения местоположения.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LocationRequest.PRIORITY_LOW_POWER</a:t>
            </a:r>
            <a:r>
              <a:rPr lang="en-US" dirty="0"/>
              <a:t> - </a:t>
            </a:r>
            <a:r>
              <a:rPr lang="ru-RU" dirty="0"/>
              <a:t>точность на уровне города, которая составляет примерно 10 километров. 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LocationRequest.PRIORITY_NO_POWER</a:t>
            </a:r>
            <a:r>
              <a:rPr lang="en-US" dirty="0"/>
              <a:t> - </a:t>
            </a:r>
            <a:r>
              <a:rPr lang="ru-RU" dirty="0"/>
              <a:t>С этим параметром ваше приложение не запускает никаких обновлений местоположения, но получает местоположения, запускаемые другими приложениями.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19131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Geolocation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.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Observe. 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Запрос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83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24914-3F66-4C62-9CA4-840DD36E9CE8}"/>
              </a:ext>
            </a:extLst>
          </p:cNvPr>
          <p:cNvSpPr txBox="1"/>
          <p:nvPr/>
        </p:nvSpPr>
        <p:spPr>
          <a:xfrm>
            <a:off x="1826406" y="1714959"/>
            <a:ext cx="9286043" cy="4031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request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LocationRequest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apply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интервал получения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геоданных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interval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1000L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насколько быстро может обрабатывать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геоданные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приложение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fastestInterval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100L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priority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LocationRequest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PRIORITY_HIGH_ACCURACY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priority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LocationRequest.PRIORITY_BALANCED_POWER_ACCURACY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priority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LocationRequest.PRIORITY_LOW_POWER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priority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LocationRequest.PRIORITY_NO_POWER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locationSettingsRequest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LocationSettingsRequest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addLocationRequest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request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25212315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Geolocation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.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Observe. 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Проверка настроек пользователя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84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5E403-C35A-46E2-952E-1F75D78779D1}"/>
              </a:ext>
            </a:extLst>
          </p:cNvPr>
          <p:cNvSpPr txBox="1"/>
          <p:nvPr/>
        </p:nvSpPr>
        <p:spPr>
          <a:xfrm>
            <a:off x="3904530" y="1773865"/>
            <a:ext cx="8147481" cy="4616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resolutionLauncher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registerForActivityResult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ActivityResultContracts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.StartIntentSenderForResult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</a:t>
            </a:r>
            <a:r>
              <a:rPr kumimoji="0" lang="en-US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check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result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</a:t>
            </a:r>
            <a:r>
              <a:rPr kumimoji="0" lang="en-US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                </a:t>
            </a:r>
            <a:endParaRPr kumimoji="0" lang="en-US" altLang="ru-RU" sz="1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JetBrains Mono"/>
              <a:cs typeface="Calibri"/>
              <a:sym typeface="Calibri"/>
            </a:endParaRPr>
          </a:p>
          <a:p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 </a:t>
            </a:r>
            <a:r>
              <a:rPr kumimoji="0" lang="en-US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              </a:t>
            </a:r>
            <a:r>
              <a:rPr kumimoji="0" lang="ru-RU" alt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val</a:t>
            </a:r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 </a:t>
            </a:r>
            <a:r>
              <a:rPr kumimoji="0" lang="ru-RU" alt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client</a:t>
            </a:r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: </a:t>
            </a:r>
            <a:r>
              <a:rPr kumimoji="0" lang="ru-RU" alt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SettingsClient</a:t>
            </a:r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 </a:t>
            </a:r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= </a:t>
            </a:r>
            <a:r>
              <a:rPr kumimoji="0" lang="ru-RU" alt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LocationServices</a:t>
            </a:r>
            <a:r>
              <a:rPr kumimoji="0" lang="ru-RU" alt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.getSettingsClient</a:t>
            </a:r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(</a:t>
            </a:r>
            <a:r>
              <a:rPr kumimoji="0" lang="ru-RU" alt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this</a:t>
            </a:r>
            <a:r>
              <a:rPr kumimoji="0" lang="ru-RU" alt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@MainActivity</a:t>
            </a:r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  <a:t>)</a:t>
            </a:r>
            <a:b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cs typeface="Calibri"/>
                <a:sym typeface="Calibri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.checkLocationSettings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locationSettingsRequest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await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}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catch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ResolvableApiException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intentSenderRequest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IntentSenderRequest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resolution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resolutionLauncher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.launch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intentSenderRequest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}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catch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sendEx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IntentSender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SendIntentException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ignore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}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011EA-CFB9-4C5D-AE42-369D0AE40F75}"/>
              </a:ext>
            </a:extLst>
          </p:cNvPr>
          <p:cNvSpPr txBox="1"/>
          <p:nvPr/>
        </p:nvSpPr>
        <p:spPr>
          <a:xfrm>
            <a:off x="1118587" y="2810769"/>
            <a:ext cx="3302493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/>
              <a:t>SettingsClient</a:t>
            </a:r>
            <a:r>
              <a:rPr lang="en-US" dirty="0"/>
              <a:t> </a:t>
            </a:r>
            <a:r>
              <a:rPr lang="ru-RU" dirty="0"/>
              <a:t>позволяет проверить то, что системные настройки соответствуют запросу. В случае несоответствия можно показать диалог с просьбой включить</a:t>
            </a:r>
            <a:r>
              <a:rPr lang="en-US" dirty="0"/>
              <a:t>, </a:t>
            </a:r>
            <a:r>
              <a:rPr lang="ru-RU" dirty="0"/>
              <a:t>например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2878864545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Geolocation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.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Observe. 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Проверка настроек пользователя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0ACB3-6FB1-4302-BB30-41914DF025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13" y="1612532"/>
            <a:ext cx="2492406" cy="498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2077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Geolocation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.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Observe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86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94D48-12AB-4753-AD32-F3939C02044E}"/>
              </a:ext>
            </a:extLst>
          </p:cNvPr>
          <p:cNvSpPr txBox="1"/>
          <p:nvPr/>
        </p:nvSpPr>
        <p:spPr>
          <a:xfrm>
            <a:off x="2769833" y="1713391"/>
            <a:ext cx="7151407" cy="4401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fusedLocationClient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locationFlow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request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collect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Log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flowLocation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${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latitude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${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longitude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1200" dirty="0">
              <a:solidFill>
                <a:srgbClr val="0033B3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FusedLocationProviderClient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locationFlow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LocationRequest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=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callbackFlow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callback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object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LocationCallback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onLocationResult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?: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trySend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lastLocation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}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catch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requestLocationUpdates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request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callback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Looper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.getMainLooper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addOnFailureListener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close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(e)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awaitClose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removeLocationUpdates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callback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811800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Geolocation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.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Geocoder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87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24914-3F66-4C62-9CA4-840DD36E9CE8}"/>
              </a:ext>
            </a:extLst>
          </p:cNvPr>
          <p:cNvSpPr txBox="1"/>
          <p:nvPr/>
        </p:nvSpPr>
        <p:spPr>
          <a:xfrm>
            <a:off x="4421080" y="1640678"/>
            <a:ext cx="7974542" cy="35394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geocoder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Geocoder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JetBrains Mono"/>
              </a:rPr>
              <a:t>@MainActivity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withContext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Dispatchers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query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"МГТУ им. Баумана"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address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Address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geocoder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.getFromLocationName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query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first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Log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geocoding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address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geocoder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.getFromLocation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latitude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location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longitude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first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Log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geocoding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$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address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284A6-B3CC-4CC0-9F7E-3DC16C846147}"/>
              </a:ext>
            </a:extLst>
          </p:cNvPr>
          <p:cNvSpPr txBox="1"/>
          <p:nvPr/>
        </p:nvSpPr>
        <p:spPr>
          <a:xfrm>
            <a:off x="1118587" y="2810769"/>
            <a:ext cx="330249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Geocoder – </a:t>
            </a:r>
            <a:r>
              <a:rPr lang="ru-RU" dirty="0"/>
              <a:t>получает координаты по названию места</a:t>
            </a:r>
            <a:r>
              <a:rPr lang="en-US" dirty="0"/>
              <a:t> </a:t>
            </a:r>
            <a:r>
              <a:rPr lang="ru-RU" dirty="0"/>
              <a:t>и наоборот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81534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Geolocation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.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Geofencing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88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284A6-B3CC-4CC0-9F7E-3DC16C846147}"/>
              </a:ext>
            </a:extLst>
          </p:cNvPr>
          <p:cNvSpPr txBox="1"/>
          <p:nvPr/>
        </p:nvSpPr>
        <p:spPr>
          <a:xfrm>
            <a:off x="1545138" y="2742163"/>
            <a:ext cx="3302493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  <a:hlinkClick r:id="rId2"/>
              </a:rPr>
              <a:t>Geofencing</a:t>
            </a:r>
            <a:r>
              <a:rPr lang="ru-RU" dirty="0">
                <a:solidFill>
                  <a:srgbClr val="202124"/>
                </a:solidFill>
                <a:latin typeface="Roboto" panose="02000000000000000000" pitchFamily="2" charset="0"/>
              </a:rPr>
              <a:t> </a:t>
            </a:r>
            <a:r>
              <a:rPr lang="en-US" dirty="0"/>
              <a:t>– </a:t>
            </a:r>
            <a:r>
              <a:rPr lang="ru-RU" dirty="0"/>
              <a:t>уведомляет приложение о том, что пользователь находится в одной из областей, которые могут его заинтересовать</a:t>
            </a:r>
          </a:p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A8C958-DA21-4412-84DD-4D5404352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90597"/>
            <a:ext cx="4478784" cy="447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68460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Google Maps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89</a:t>
            </a:fld>
            <a:endParaRPr lang="ru-RU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0FBCB21-4422-49E1-8EED-5C4E0E904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484" y="2084202"/>
            <a:ext cx="9357065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map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'com.google.maps.android:maps-ktx:3.0.0'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'com.google.maps.android:maps-utils-ktx:3.0.0'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'com.google.android.gms:play-services-maps:17.0.1'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067D17"/>
              </a:solidFill>
              <a:effectLst/>
              <a:latin typeface="JetBrains Mon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5B992-7EA8-4B6C-AC6A-54995551B9C5}"/>
              </a:ext>
            </a:extLst>
          </p:cNvPr>
          <p:cNvSpPr txBox="1"/>
          <p:nvPr/>
        </p:nvSpPr>
        <p:spPr>
          <a:xfrm>
            <a:off x="1198484" y="1599344"/>
            <a:ext cx="618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build.gradle</a:t>
            </a:r>
            <a:r>
              <a:rPr lang="en-US" dirty="0"/>
              <a:t>(Module :app):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66F7B-63E4-48BB-B17C-5C4A34F09148}"/>
              </a:ext>
            </a:extLst>
          </p:cNvPr>
          <p:cNvSpPr txBox="1"/>
          <p:nvPr/>
        </p:nvSpPr>
        <p:spPr>
          <a:xfrm>
            <a:off x="2134849" y="5700049"/>
            <a:ext cx="926407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https://developers.google.com/maps/documentation/android-sdk/get-api-key?hl=ru</a:t>
            </a:r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2884676-67E6-4FB6-9848-A28DA34E1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484" y="3839184"/>
            <a:ext cx="5504155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meta-data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com.google.android.geo.API_KEY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="${GOOGLE_MAPS_API_KEY}"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BDD28-D989-424B-A3C8-0E536B3A5CE8}"/>
              </a:ext>
            </a:extLst>
          </p:cNvPr>
          <p:cNvSpPr txBox="1"/>
          <p:nvPr/>
        </p:nvSpPr>
        <p:spPr>
          <a:xfrm>
            <a:off x="1198484" y="3540964"/>
            <a:ext cx="618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AndroidManifest.xml</a:t>
            </a:r>
          </a:p>
        </p:txBody>
      </p:sp>
    </p:spTree>
    <p:extLst>
      <p:ext uri="{BB962C8B-B14F-4D97-AF65-F5344CB8AC3E}">
        <p14:creationId xmlns:p14="http://schemas.microsoft.com/office/powerpoint/2010/main" val="22997407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Paging3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</a:t>
            </a:fld>
            <a:endParaRPr lang="ru-RU" dirty="0"/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20760ACC-ED73-4ABD-A967-CED2C1B3C3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569" y="1861709"/>
            <a:ext cx="9726294" cy="4207672"/>
          </a:xfrm>
        </p:spPr>
        <p:txBody>
          <a:bodyPr/>
          <a:lstStyle/>
          <a:p>
            <a:r>
              <a:rPr lang="ru-RU" dirty="0"/>
              <a:t>Классы для работы с пагинацией</a:t>
            </a:r>
            <a:r>
              <a:rPr lang="en-US" dirty="0"/>
              <a:t>:</a:t>
            </a:r>
            <a:endParaRPr lang="ru-RU" dirty="0"/>
          </a:p>
          <a:p>
            <a:r>
              <a:rPr lang="en-US" dirty="0"/>
              <a:t>1. </a:t>
            </a:r>
            <a:r>
              <a:rPr lang="en-US" dirty="0" err="1"/>
              <a:t>PagingSource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RemoteMediator</a:t>
            </a:r>
            <a:endParaRPr lang="en-US" dirty="0"/>
          </a:p>
          <a:p>
            <a:r>
              <a:rPr lang="en-US" dirty="0"/>
              <a:t>3. Pager </a:t>
            </a:r>
          </a:p>
          <a:p>
            <a:r>
              <a:rPr lang="en-US" dirty="0"/>
              <a:t>4. </a:t>
            </a:r>
            <a:r>
              <a:rPr lang="en-US" dirty="0" err="1"/>
              <a:t>PagerConfig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 err="1"/>
              <a:t>PagingData</a:t>
            </a:r>
            <a:endParaRPr lang="en-US" dirty="0"/>
          </a:p>
          <a:p>
            <a:r>
              <a:rPr lang="en-US" dirty="0"/>
              <a:t>6. </a:t>
            </a:r>
            <a:r>
              <a:rPr lang="en-US" dirty="0" err="1"/>
              <a:t>PagingDataAdapter</a:t>
            </a:r>
            <a:endParaRPr lang="en-US" dirty="0"/>
          </a:p>
          <a:p>
            <a:r>
              <a:rPr lang="en-US" dirty="0"/>
              <a:t>7. </a:t>
            </a:r>
            <a:r>
              <a:rPr lang="en-US" dirty="0" err="1"/>
              <a:t>LoadStateAdapter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8052497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Google Maps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90</a:t>
            </a:fld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5F24B-7697-4D0E-BEEF-3AA40C8D9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439" y="1951672"/>
            <a:ext cx="7478105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androidx.fragment.app.FragmentContainerView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map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com.google.android.gms.maps.SupportMapFragment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FD6E3CD-F897-43BD-9235-CD9F8E98B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439" y="4107657"/>
            <a:ext cx="6148366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mapFragment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supportFragmentManager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findFragmentById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map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SupportMapFragment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mapFragment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.awaitMap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.awaitMapLoad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56305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Google Maps. Draw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91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5BE5D18-8C79-4D97-8ED6-3F1B17DBD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33" y="1760248"/>
            <a:ext cx="6383044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addMarker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title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place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position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place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latLng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alpha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icon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BitmapDescriptorFactory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.fromResource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mipmap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ic_marker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))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79F62D-6513-4759-AB62-A485B68F6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7" t="41769" r="29998" b="42978"/>
          <a:stretch/>
        </p:blipFill>
        <p:spPr>
          <a:xfrm>
            <a:off x="3417271" y="1731876"/>
            <a:ext cx="1100831" cy="823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9B40B9-945F-441F-B243-C442434F6C42}"/>
              </a:ext>
            </a:extLst>
          </p:cNvPr>
          <p:cNvSpPr txBox="1"/>
          <p:nvPr/>
        </p:nvSpPr>
        <p:spPr>
          <a:xfrm>
            <a:off x="608833" y="3807957"/>
            <a:ext cx="6183296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addCircle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center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place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latLng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radius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1000.0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strokeColor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Color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fillColor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Color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E18FE4-A01E-4DE1-B6C1-039B94F859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893" r="12974" b="31650"/>
          <a:stretch/>
        </p:blipFill>
        <p:spPr>
          <a:xfrm>
            <a:off x="3130803" y="3881579"/>
            <a:ext cx="1339103" cy="1171866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C5152422-61F6-4139-9E5C-29B58DD3A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659" y="865291"/>
            <a:ext cx="4076566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addPolyline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color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Color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BLACK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clickable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width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20f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jointType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JointType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BEVEL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       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jointType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JointType.ROUND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       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jointType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JointType.DEFAULT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pattern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listOf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Dot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(), Gap(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resources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.getDimension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dimen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gap_size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))))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ru-RU" altLang="ru-RU" sz="12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D99D42B-F586-41C8-8D5F-EC1DF6E0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07" y="1145117"/>
            <a:ext cx="1903460" cy="1242406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DAF6D9F2-9FD4-49E4-BDDF-1BD5522A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659" y="3529951"/>
            <a:ext cx="2914777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addPolygon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strokeColor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Color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fillColor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Color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BLUE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addHole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listOf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LatLng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E2E4F6E-0A14-424D-AD41-62CE59D66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412" y="3950564"/>
            <a:ext cx="2304364" cy="15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00219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Google Maps. Gesture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92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7E7F42-9AB4-4A11-AC6A-62763C1FB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50" y="2000431"/>
            <a:ext cx="3416320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//компас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uiSettings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isCompassEnabled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жесты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uiSettings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isRotateGesturesEnabled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uiSettings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isTiltGesturesEnabled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uiSettings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isScrollGesturesEnabled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uiSettings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isZoomGesturesEnabled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кнопки управления зумом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uiSettings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isZoomControlsEnabled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etc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.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030F0F-F229-45A4-A1B8-4BA33201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704" y="2302318"/>
            <a:ext cx="6497296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bounds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LatLngBounds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include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place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latLng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.moveCamera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CameraUpdateFactory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.newLatLngBounds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bounds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.moveCamera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CameraUpdateFactory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.newLatLngZoom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place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latLng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.moveCamera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CameraUpdateFactory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.newLatLng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place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latLng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.setOnCameraMoveStartedListener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.setOnCameraMoveCanceledListener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googleMap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.setOnCameraIdleListener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Текст 1">
            <a:extLst>
              <a:ext uri="{FF2B5EF4-FFF2-40B4-BE49-F238E27FC236}">
                <a16:creationId xmlns:a16="http://schemas.microsoft.com/office/drawing/2014/main" id="{8275F916-5E38-4E26-AEAA-4D6AD347E918}"/>
              </a:ext>
            </a:extLst>
          </p:cNvPr>
          <p:cNvSpPr txBox="1">
            <a:spLocks/>
          </p:cNvSpPr>
          <p:nvPr/>
        </p:nvSpPr>
        <p:spPr>
          <a:xfrm>
            <a:off x="1587458" y="4502026"/>
            <a:ext cx="2228295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sz="1800" dirty="0"/>
              <a:t>Жесты</a:t>
            </a:r>
          </a:p>
        </p:txBody>
      </p:sp>
      <p:sp>
        <p:nvSpPr>
          <p:cNvPr id="21" name="Текст 1">
            <a:extLst>
              <a:ext uri="{FF2B5EF4-FFF2-40B4-BE49-F238E27FC236}">
                <a16:creationId xmlns:a16="http://schemas.microsoft.com/office/drawing/2014/main" id="{7A49C2C0-0C26-43CE-A693-6D503088BC48}"/>
              </a:ext>
            </a:extLst>
          </p:cNvPr>
          <p:cNvSpPr txBox="1">
            <a:spLocks/>
          </p:cNvSpPr>
          <p:nvPr/>
        </p:nvSpPr>
        <p:spPr>
          <a:xfrm>
            <a:off x="6587231" y="4502026"/>
            <a:ext cx="4376691" cy="421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ru-RU" dirty="0"/>
              <a:t>Управление камерой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2761718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Google Maps. Theme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93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D194D9-90D3-4ABC-9151-85094084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66" y="1435396"/>
            <a:ext cx="8053581" cy="4420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0CB905-DF82-433B-8EA2-2A6FB8D8DA53}"/>
              </a:ext>
            </a:extLst>
          </p:cNvPr>
          <p:cNvSpPr txBox="1"/>
          <p:nvPr/>
        </p:nvSpPr>
        <p:spPr>
          <a:xfrm>
            <a:off x="2754068" y="6074689"/>
            <a:ext cx="826312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https://console.cloud.google.com/google/maps-apis/studio/styles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534864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Camera 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94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0B36EE-4A04-4B85-924A-5D0D4135F9FA}"/>
              </a:ext>
            </a:extLst>
          </p:cNvPr>
          <p:cNvSpPr/>
          <p:nvPr/>
        </p:nvSpPr>
        <p:spPr>
          <a:xfrm>
            <a:off x="4111840" y="2637472"/>
            <a:ext cx="3968319" cy="1477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</a:rPr>
              <a:t>CameraProvider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A04D98-D408-4921-B5F3-56D3AEFEB605}"/>
              </a:ext>
            </a:extLst>
          </p:cNvPr>
          <p:cNvSpPr/>
          <p:nvPr/>
        </p:nvSpPr>
        <p:spPr>
          <a:xfrm>
            <a:off x="982569" y="1529478"/>
            <a:ext cx="2562689" cy="923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</a:rPr>
              <a:t>Preview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13AB9DB-30D9-46BE-A08B-53853473EA66}"/>
              </a:ext>
            </a:extLst>
          </p:cNvPr>
          <p:cNvSpPr/>
          <p:nvPr/>
        </p:nvSpPr>
        <p:spPr>
          <a:xfrm>
            <a:off x="982569" y="2605206"/>
            <a:ext cx="2562689" cy="923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</a:rPr>
              <a:t>ImageAnalysis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3EE32BF-F7AD-4494-8E6B-1531C39CEAB1}"/>
              </a:ext>
            </a:extLst>
          </p:cNvPr>
          <p:cNvSpPr/>
          <p:nvPr/>
        </p:nvSpPr>
        <p:spPr>
          <a:xfrm>
            <a:off x="982569" y="3680934"/>
            <a:ext cx="2562689" cy="923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</a:rPr>
              <a:t>ImageCapture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9FB5A05-0389-4931-9A70-93C0B887C43E}"/>
              </a:ext>
            </a:extLst>
          </p:cNvPr>
          <p:cNvSpPr/>
          <p:nvPr/>
        </p:nvSpPr>
        <p:spPr>
          <a:xfrm>
            <a:off x="982568" y="4779939"/>
            <a:ext cx="2562689" cy="923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</a:rPr>
              <a:t>VideoCapture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B8AEB75-8CF3-4EEB-9B39-889A3EB37E9D}"/>
              </a:ext>
            </a:extLst>
          </p:cNvPr>
          <p:cNvSpPr/>
          <p:nvPr/>
        </p:nvSpPr>
        <p:spPr>
          <a:xfrm>
            <a:off x="8646741" y="2967336"/>
            <a:ext cx="2562689" cy="923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</a:rPr>
              <a:t>PreviewView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326989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Camera 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95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04AC184C-2F71-4C7C-B025-508B1A6DF794}"/>
              </a:ext>
            </a:extLst>
          </p:cNvPr>
          <p:cNvSpPr txBox="1">
            <a:spLocks/>
          </p:cNvSpPr>
          <p:nvPr/>
        </p:nvSpPr>
        <p:spPr>
          <a:xfrm>
            <a:off x="859488" y="1714438"/>
            <a:ext cx="10965567" cy="37186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dirty="0" err="1"/>
              <a:t>CameraProvider</a:t>
            </a:r>
            <a:r>
              <a:rPr lang="en-US" dirty="0"/>
              <a:t> –</a:t>
            </a:r>
            <a:r>
              <a:rPr lang="ru-RU" dirty="0"/>
              <a:t> взаимодействие с камерой</a:t>
            </a:r>
          </a:p>
          <a:p>
            <a:r>
              <a:rPr lang="en-US" dirty="0" err="1"/>
              <a:t>PreviewView</a:t>
            </a:r>
            <a:r>
              <a:rPr lang="en-US" dirty="0"/>
              <a:t> – view, </a:t>
            </a:r>
            <a:r>
              <a:rPr lang="ru-RU" dirty="0"/>
              <a:t>на которой отображается картинка с камеры</a:t>
            </a:r>
          </a:p>
          <a:p>
            <a:r>
              <a:rPr lang="en-US" dirty="0" err="1"/>
              <a:t>UseCase</a:t>
            </a:r>
            <a:r>
              <a:rPr lang="ru-RU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ImageCapture</a:t>
            </a:r>
            <a:r>
              <a:rPr lang="en-US" dirty="0"/>
              <a:t> – </a:t>
            </a:r>
            <a:r>
              <a:rPr lang="ru-RU" dirty="0"/>
              <a:t>фотографирование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VideoCapture</a:t>
            </a:r>
            <a:r>
              <a:rPr lang="en-US" dirty="0"/>
              <a:t> –</a:t>
            </a:r>
            <a:r>
              <a:rPr lang="ru-RU" dirty="0"/>
              <a:t> съемка видео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ImageAnalysis</a:t>
            </a:r>
            <a:r>
              <a:rPr lang="en-US" dirty="0"/>
              <a:t> – </a:t>
            </a:r>
            <a:r>
              <a:rPr lang="ru-RU" dirty="0"/>
              <a:t>обработка каждого кадра. Например, для анализа машинным обучением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Preview – </a:t>
            </a:r>
            <a:r>
              <a:rPr lang="ru-RU" dirty="0"/>
              <a:t>отвечает за отображения картинки на </a:t>
            </a:r>
            <a:r>
              <a:rPr lang="en-US" dirty="0" err="1"/>
              <a:t>PreviewView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0404769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Camera 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96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04AC184C-2F71-4C7C-B025-508B1A6DF794}"/>
              </a:ext>
            </a:extLst>
          </p:cNvPr>
          <p:cNvSpPr txBox="1">
            <a:spLocks/>
          </p:cNvSpPr>
          <p:nvPr/>
        </p:nvSpPr>
        <p:spPr>
          <a:xfrm>
            <a:off x="859489" y="1714438"/>
            <a:ext cx="8142468" cy="3363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600" dirty="0"/>
              <a:t>AndroidMainfest.xml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C9422-A16E-4543-BF74-85E665AFE38E}"/>
              </a:ext>
            </a:extLst>
          </p:cNvPr>
          <p:cNvSpPr txBox="1"/>
          <p:nvPr/>
        </p:nvSpPr>
        <p:spPr>
          <a:xfrm>
            <a:off x="859488" y="2214765"/>
            <a:ext cx="7645319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uses-feature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android.hardware.camera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uses-permission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android.permission.CAMERA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CA0F092F-CA1F-44D0-B1C6-7F1327879778}"/>
              </a:ext>
            </a:extLst>
          </p:cNvPr>
          <p:cNvSpPr txBox="1">
            <a:spLocks/>
          </p:cNvSpPr>
          <p:nvPr/>
        </p:nvSpPr>
        <p:spPr>
          <a:xfrm>
            <a:off x="859489" y="3211723"/>
            <a:ext cx="8142468" cy="3363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r>
              <a:rPr lang="en-US" sz="1600" dirty="0" err="1"/>
              <a:t>build.gradle</a:t>
            </a:r>
            <a:r>
              <a:rPr lang="en-US" sz="1600" dirty="0"/>
              <a:t>(</a:t>
            </a:r>
            <a:r>
              <a:rPr lang="en-US" sz="1800" dirty="0"/>
              <a:t>Module</a:t>
            </a:r>
            <a:r>
              <a:rPr lang="en-US" sz="1600" dirty="0"/>
              <a:t> :app):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8F619-98C6-48C9-B817-388839863441}"/>
              </a:ext>
            </a:extLst>
          </p:cNvPr>
          <p:cNvSpPr txBox="1"/>
          <p:nvPr/>
        </p:nvSpPr>
        <p:spPr>
          <a:xfrm>
            <a:off x="774576" y="3599075"/>
            <a:ext cx="9505765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camerax_version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"1.0.1"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androidx.camera:camera-core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$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camerax_version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"androidx.camera:camera-camera2: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$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camerax_version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androidx.camera:camera-lifecycle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$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camerax_version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"androidx.camera:camera-view:1.0.0-alpha29"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implementation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"androidx.camera:camera-extensions:1.0.0-alpha29"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19319500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Camera 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97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7FB1-1274-47CE-917F-970722EA5731}"/>
              </a:ext>
            </a:extLst>
          </p:cNvPr>
          <p:cNvSpPr txBox="1"/>
          <p:nvPr/>
        </p:nvSpPr>
        <p:spPr>
          <a:xfrm>
            <a:off x="1086027" y="1784725"/>
            <a:ext cx="8114823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mainThreadExecutor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ContextCompat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.getMainExecutor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cameraProviderFuture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ProcessCameraProvider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.getInstance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cameraProviderFuture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.addListener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r>
              <a:rPr kumimoji="0" lang="en-US" altLang="ru-RU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…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mainThreadExecutor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lang="ru-RU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FE17828-2E27-46C9-A6D6-98C641DF6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027" y="3833820"/>
            <a:ext cx="7439487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androidx.camera.view.PreviewView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camera_preview_view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297328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Camera 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98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7FB1-1274-47CE-917F-970722EA5731}"/>
              </a:ext>
            </a:extLst>
          </p:cNvPr>
          <p:cNvSpPr txBox="1"/>
          <p:nvPr/>
        </p:nvSpPr>
        <p:spPr>
          <a:xfrm>
            <a:off x="3451757" y="4625579"/>
            <a:ext cx="5781019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Preview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preview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    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setTargetAspectRatio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screenAspectRatio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.setSurfaceProvider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cameraPreviewView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surfaceProvider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F1CC4-54B5-4559-AF03-BF3945E28AB2}"/>
              </a:ext>
            </a:extLst>
          </p:cNvPr>
          <p:cNvSpPr txBox="1"/>
          <p:nvPr/>
        </p:nvSpPr>
        <p:spPr>
          <a:xfrm>
            <a:off x="5845716" y="1651560"/>
            <a:ext cx="6183296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ImageCapture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VideoCapture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for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video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imageCapture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ImageCapture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setCaptureMode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ImageCapture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CAPTURE_MODE_MINIMIZE_LATENCY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    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setTargetAspectRatio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screenAspectRatio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takePhotoButton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.setOnClickListener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takePhoto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EE2DF-4242-4651-8469-16BC70AA92D3}"/>
              </a:ext>
            </a:extLst>
          </p:cNvPr>
          <p:cNvSpPr txBox="1"/>
          <p:nvPr/>
        </p:nvSpPr>
        <p:spPr>
          <a:xfrm>
            <a:off x="909330" y="1802481"/>
            <a:ext cx="6183296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imageAnalyzer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ImageAnalysis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.Builder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               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setTargetAspectRatio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screenAspectRatio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also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.setAnalyzer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mainThreadExecutor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imageProxy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someInfoTextView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imageProxy.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imageInfo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timestamp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.toString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imageProxy.close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082283809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D236598-D902-47B0-996E-A08FC2EE0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Camera 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7509E5-9E62-438A-BBAA-DC3E0A6E3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99</a:t>
            </a:fld>
            <a:endParaRPr lang="ru-RU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C2DD9EB-7329-47F6-9DCF-A01A4791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1FD9FA-5203-49EC-B578-5E5941A1B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E145D2-D6D9-4036-A8FC-CAFDEF26C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69" y="1743680"/>
            <a:ext cx="9640607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cameraProvider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cameraProviderFuture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cameraProvider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.unbindAll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cameraSelector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CameraSelector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DEFAULT_BACK_CAMERA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cameraProvider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.bindToLifecycle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cameraSelector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ru-RU" dirty="0">
                <a:solidFill>
                  <a:srgbClr val="000000"/>
                </a:solidFill>
                <a:latin typeface="JetBrains Mono"/>
              </a:rPr>
              <a:t>preview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imageCapture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imageAnalyzer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catch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Log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TAG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Use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case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binding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failed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2396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Другая 110">
      <a:majorFont>
        <a:latin typeface="Proxima Nova Bold"/>
        <a:ea typeface="Calibri"/>
        <a:cs typeface="Calibri"/>
      </a:majorFont>
      <a:minorFont>
        <a:latin typeface="Proxima Nova Regular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ilStone-template" id="{CDA7B6DE-603D-984D-A541-9EA5B07479E4}" vid="{00D51195-0BFD-4F44-ABA0-A8BF006162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17324</TotalTime>
  <Words>11942</Words>
  <Application>Microsoft Office PowerPoint</Application>
  <PresentationFormat>Широкоэкранный</PresentationFormat>
  <Paragraphs>730</Paragraphs>
  <Slides>154</Slides>
  <Notes>21</Notes>
  <HiddenSlides>0</HiddenSlides>
  <MMClips>14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154</vt:i4>
      </vt:variant>
    </vt:vector>
  </HeadingPairs>
  <TitlesOfParts>
    <vt:vector size="167" baseType="lpstr">
      <vt:lpstr>Arial</vt:lpstr>
      <vt:lpstr>Calibri</vt:lpstr>
      <vt:lpstr>Calibri Light</vt:lpstr>
      <vt:lpstr>JetBrains Mono</vt:lpstr>
      <vt:lpstr>Proxima Nova</vt:lpstr>
      <vt:lpstr>Proxima Nova Bold</vt:lpstr>
      <vt:lpstr>Proxima Nova Light</vt:lpstr>
      <vt:lpstr>Proxima Nova Regular</vt:lpstr>
      <vt:lpstr>Roboto</vt:lpstr>
      <vt:lpstr>Times New Roman</vt:lpstr>
      <vt:lpstr>Wingdings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Jan Clod Nu Mum</cp:lastModifiedBy>
  <cp:revision>147</cp:revision>
  <cp:lastPrinted>2019-07-04T18:32:01Z</cp:lastPrinted>
  <dcterms:created xsi:type="dcterms:W3CDTF">2020-08-31T13:02:22Z</dcterms:created>
  <dcterms:modified xsi:type="dcterms:W3CDTF">2021-10-07T12:02:08Z</dcterms:modified>
</cp:coreProperties>
</file>